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735763" cy="98663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hJi4E+8X6WjZx7dZFXbxmCZX6n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44BB17-EA47-4F54-AE7B-380B9F717CB1}">
  <a:tblStyle styleId="{EB44BB17-EA47-4F54-AE7B-380B9F717CB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1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lec04-bottomupparser</a:t>
            </a:r>
            <a:endParaRPr/>
          </a:p>
        </p:txBody>
      </p:sp>
      <p:sp>
        <p:nvSpPr>
          <p:cNvPr id="174" name="Google Shape;174;p2:notes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November 28, 2022</a:t>
            </a: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76" name="Google Shape;176;p2:notes"/>
          <p:cNvSpPr>
            <a:spLocks noGrp="1" noRot="1" noChangeAspect="1"/>
          </p:cNvSpPr>
          <p:nvPr>
            <p:ph type="sldImg" idx="3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7" name="Google Shape;177;p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6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7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1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6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7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>
                <a:solidFill>
                  <a:srgbClr val="7A979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2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2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" name="Google Shape;29;p32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3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3"/>
          <p:cNvSpPr txBox="1">
            <a:spLocks noGrp="1"/>
          </p:cNvSpPr>
          <p:nvPr>
            <p:ph type="sldNum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4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" name="Google Shape;37;p34"/>
          <p:cNvSpPr/>
          <p:nvPr/>
        </p:nvSpPr>
        <p:spPr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" name="Google Shape;38;p34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" name="Google Shape;39;p34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" name="Google Shape;40;p34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1" name="Google Shape;41;p34"/>
          <p:cNvSpPr txBox="1"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320"/>
              </a:spcBef>
              <a:spcAft>
                <a:spcPts val="0"/>
              </a:spcAft>
              <a:buSzPts val="1360"/>
              <a:buNone/>
              <a:defRPr sz="1600" b="1" cap="none">
                <a:solidFill>
                  <a:schemeClr val="dk2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4" name="Google Shape;44;p34"/>
          <p:cNvCxnSpPr/>
          <p:nvPr/>
        </p:nvCxnSpPr>
        <p:spPr>
          <a:xfrm>
            <a:off x="155448" y="2420112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45" name="Google Shape;45;p34"/>
          <p:cNvSpPr/>
          <p:nvPr/>
        </p:nvSpPr>
        <p:spPr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6" name="Google Shape;46;p34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7" name="Google Shape;47;p34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" name="Google Shape;48;p34"/>
          <p:cNvSpPr txBox="1">
            <a:spLocks noGrp="1"/>
          </p:cNvSpPr>
          <p:nvPr>
            <p:ph type="sldNum" idx="12"/>
          </p:nvPr>
        </p:nvSpPr>
        <p:spPr>
          <a:xfrm>
            <a:off x="4343400" y="219945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lvl="1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lvl="2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lvl="3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lvl="4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lvl="5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lvl="6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lvl="7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lvl="8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Georgia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2" name="Google Shape;52;p3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3" name="Google Shape;53;p35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4" name="Google Shape;54;p35"/>
          <p:cNvSpPr/>
          <p:nvPr/>
        </p:nvSpPr>
        <p:spPr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5" name="Google Shape;55;p35"/>
          <p:cNvSpPr/>
          <p:nvPr/>
        </p:nvSpPr>
        <p:spPr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6" name="Google Shape;56;p35"/>
          <p:cNvSpPr/>
          <p:nvPr/>
        </p:nvSpPr>
        <p:spPr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7" name="Google Shape;57;p35"/>
          <p:cNvSpPr txBox="1"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360"/>
              <a:buNone/>
              <a:defRPr sz="16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Font typeface="Georgia"/>
              <a:buNone/>
              <a:defRPr sz="1400">
                <a:solidFill>
                  <a:srgbClr val="888888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35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" name="Google Shape;59;p35"/>
          <p:cNvSpPr/>
          <p:nvPr/>
        </p:nvSpPr>
        <p:spPr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" name="Google Shape;60;p35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62" name="Google Shape;62;p35"/>
          <p:cNvCxnSpPr/>
          <p:nvPr/>
        </p:nvCxnSpPr>
        <p:spPr>
          <a:xfrm>
            <a:off x="152400" y="2438400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63" name="Google Shape;63;p35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" name="Google Shape;64;p35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5" name="Google Shape;65;p35"/>
          <p:cNvSpPr txBox="1">
            <a:spLocks noGrp="1"/>
          </p:cNvSpPr>
          <p:nvPr>
            <p:ph type="sldNum" idx="12"/>
          </p:nvPr>
        </p:nvSpPr>
        <p:spPr>
          <a:xfrm>
            <a:off x="4343400" y="219945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lvl="1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lvl="2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lvl="3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lvl="4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lvl="5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lvl="6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lvl="7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lvl="8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Georgia"/>
              <a:buNone/>
              <a:defRPr sz="4200" b="0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6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dt" idx="10"/>
          </p:nvPr>
        </p:nvSpPr>
        <p:spPr>
          <a:xfrm>
            <a:off x="5791200" y="640994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sldNum" idx="12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2" name="Google Shape;72;p36"/>
          <p:cNvCxnSpPr/>
          <p:nvPr/>
        </p:nvCxnSpPr>
        <p:spPr>
          <a:xfrm rot="10800000" flipH="1">
            <a:off x="4563080" y="1575652"/>
            <a:ext cx="8921" cy="481955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73" name="Google Shape;73;p36"/>
          <p:cNvSpPr txBox="1">
            <a:spLocks noGrp="1"/>
          </p:cNvSpPr>
          <p:nvPr>
            <p:ph type="body" idx="1"/>
          </p:nvPr>
        </p:nvSpPr>
        <p:spPr>
          <a:xfrm>
            <a:off x="301752" y="1371600"/>
            <a:ext cx="4038600" cy="468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3537" algn="l">
              <a:spcBef>
                <a:spcPts val="500"/>
              </a:spcBef>
              <a:spcAft>
                <a:spcPts val="0"/>
              </a:spcAft>
              <a:buSzPts val="2125"/>
              <a:buChar char="⚫"/>
              <a:defRPr sz="2500"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body" idx="2"/>
          </p:nvPr>
        </p:nvSpPr>
        <p:spPr>
          <a:xfrm>
            <a:off x="4800600" y="1371600"/>
            <a:ext cx="4038600" cy="468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3537" algn="l">
              <a:spcBef>
                <a:spcPts val="500"/>
              </a:spcBef>
              <a:spcAft>
                <a:spcPts val="0"/>
              </a:spcAft>
              <a:buSzPts val="2125"/>
              <a:buChar char="⚫"/>
              <a:defRPr sz="2500"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Google Shape;76;p37"/>
          <p:cNvCxnSpPr/>
          <p:nvPr/>
        </p:nvCxnSpPr>
        <p:spPr>
          <a:xfrm rot="10800000">
            <a:off x="4572000" y="2200275"/>
            <a:ext cx="0" cy="418795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77" name="Google Shape;77;p37"/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8" name="Google Shape;78;p37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9" name="Google Shape;79;p37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0" name="Google Shape;80;p37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1" name="Google Shape;81;p37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2" name="Google Shape;82;p37"/>
          <p:cNvSpPr/>
          <p:nvPr/>
        </p:nvSpPr>
        <p:spPr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3" name="Google Shape;83;p37"/>
          <p:cNvSpPr txBox="1"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prstGeom prst="rect">
            <a:avLst/>
          </a:prstGeom>
          <a:noFill/>
          <a:ln>
            <a:noFill/>
          </a:ln>
          <a:effectLst>
            <a:outerShdw blurRad="50800" dist="254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1870"/>
              <a:buNone/>
              <a:defRPr sz="2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350"/>
              <a:buNone/>
              <a:defRPr sz="18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Georgia"/>
              <a:buNone/>
              <a:defRPr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37"/>
          <p:cNvSpPr txBox="1">
            <a:spLocks noGrp="1"/>
          </p:cNvSpPr>
          <p:nvPr>
            <p:ph type="body" idx="2"/>
          </p:nvPr>
        </p:nvSpPr>
        <p:spPr>
          <a:xfrm>
            <a:off x="4791330" y="1524000"/>
            <a:ext cx="4041775" cy="731520"/>
          </a:xfrm>
          <a:prstGeom prst="rect">
            <a:avLst/>
          </a:prstGeom>
          <a:noFill/>
          <a:ln>
            <a:noFill/>
          </a:ln>
          <a:effectLst>
            <a:outerShdw blurRad="50800" dist="254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1870"/>
              <a:buNone/>
              <a:defRPr sz="22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350"/>
              <a:buNone/>
              <a:defRPr sz="18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Georgia"/>
              <a:buNone/>
              <a:defRPr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7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7"/>
          <p:cNvSpPr txBox="1">
            <a:spLocks noGrp="1"/>
          </p:cNvSpPr>
          <p:nvPr>
            <p:ph type="ftr" idx="11"/>
          </p:nvPr>
        </p:nvSpPr>
        <p:spPr>
          <a:xfrm>
            <a:off x="304800" y="6409944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87" name="Google Shape;87;p37"/>
          <p:cNvCxnSpPr/>
          <p:nvPr/>
        </p:nvCxnSpPr>
        <p:spPr>
          <a:xfrm>
            <a:off x="152400" y="1280160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88" name="Google Shape;88;p37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9" name="Google Shape;89;p37"/>
          <p:cNvSpPr txBox="1">
            <a:spLocks noGrp="1"/>
          </p:cNvSpPr>
          <p:nvPr>
            <p:ph type="body" idx="3"/>
          </p:nvPr>
        </p:nvSpPr>
        <p:spPr>
          <a:xfrm>
            <a:off x="301752" y="2471383"/>
            <a:ext cx="4041648" cy="381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37"/>
          <p:cNvSpPr txBox="1">
            <a:spLocks noGrp="1"/>
          </p:cNvSpPr>
          <p:nvPr>
            <p:ph type="body" idx="4"/>
          </p:nvPr>
        </p:nvSpPr>
        <p:spPr>
          <a:xfrm>
            <a:off x="4800600" y="2471383"/>
            <a:ext cx="4038600" cy="3822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7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2" name="Google Shape;92;p37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3" name="Google Shape;93;p37"/>
          <p:cNvSpPr txBox="1">
            <a:spLocks noGrp="1"/>
          </p:cNvSpPr>
          <p:nvPr>
            <p:ph type="sldNum" idx="12"/>
          </p:nvPr>
        </p:nvSpPr>
        <p:spPr>
          <a:xfrm>
            <a:off x="4343400" y="1042416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lvl="1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lvl="2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lvl="3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lvl="4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lvl="5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lvl="6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lvl="7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lvl="8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37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8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7" name="Google Shape;97;p38"/>
          <p:cNvSpPr/>
          <p:nvPr/>
        </p:nvSpPr>
        <p:spPr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8" name="Google Shape;98;p38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9" name="Google Shape;99;p38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0" name="Google Shape;100;p38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1" name="Google Shape;101;p38"/>
          <p:cNvSpPr/>
          <p:nvPr/>
        </p:nvSpPr>
        <p:spPr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2" name="Google Shape;102;p38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8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8"/>
          <p:cNvSpPr txBox="1">
            <a:spLocks noGrp="1"/>
          </p:cNvSpPr>
          <p:nvPr>
            <p:ph type="sldNum" idx="12"/>
          </p:nvPr>
        </p:nvSpPr>
        <p:spPr>
          <a:xfrm>
            <a:off x="4267200" y="6324600"/>
            <a:ext cx="609600" cy="441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lvl="1" indent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lvl="2" indent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lvl="3" indent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lvl="4" indent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lvl="5" indent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lvl="6" indent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lvl="7" indent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lvl="8" indent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9"/>
          <p:cNvSpPr/>
          <p:nvPr/>
        </p:nvSpPr>
        <p:spPr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7" name="Google Shape;107;p3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8" name="Google Shape;108;p39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9" name="Google Shape;109;p39"/>
          <p:cNvSpPr/>
          <p:nvPr/>
        </p:nvSpPr>
        <p:spPr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0" name="Google Shape;110;p39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1" name="Google Shape;111;p3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2" name="Google Shape;112;p39"/>
          <p:cNvSpPr txBox="1"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Georgia"/>
              <a:buNone/>
              <a:defRPr sz="2200" b="1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9"/>
          <p:cNvSpPr txBox="1">
            <a:spLocks noGrp="1"/>
          </p:cNvSpPr>
          <p:nvPr>
            <p:ph type="body" idx="1"/>
          </p:nvPr>
        </p:nvSpPr>
        <p:spPr>
          <a:xfrm>
            <a:off x="381000" y="1981200"/>
            <a:ext cx="2362200" cy="414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7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9"/>
          <p:cNvSpPr/>
          <p:nvPr/>
        </p:nvSpPr>
        <p:spPr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15" name="Google Shape;115;p39"/>
          <p:cNvCxnSpPr/>
          <p:nvPr/>
        </p:nvCxnSpPr>
        <p:spPr>
          <a:xfrm>
            <a:off x="152400" y="533400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16" name="Google Shape;116;p39"/>
          <p:cNvSpPr txBox="1">
            <a:spLocks noGrp="1"/>
          </p:cNvSpPr>
          <p:nvPr>
            <p:ph type="body" idx="2"/>
          </p:nvPr>
        </p:nvSpPr>
        <p:spPr>
          <a:xfrm>
            <a:off x="3124200" y="685800"/>
            <a:ext cx="5638800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3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8" name="Google Shape;118;p39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9" name="Google Shape;119;p39"/>
          <p:cNvSpPr txBox="1">
            <a:spLocks noGrp="1"/>
          </p:cNvSpPr>
          <p:nvPr>
            <p:ph type="sldNum" idx="12"/>
          </p:nvPr>
        </p:nvSpPr>
        <p:spPr>
          <a:xfrm>
            <a:off x="1371600" y="312738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lvl="1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lvl="2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lvl="3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lvl="4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lvl="5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lvl="6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lvl="7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lvl="8" indent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39"/>
          <p:cNvSpPr/>
          <p:nvPr/>
        </p:nvSpPr>
        <p:spPr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1" name="Google Shape;121;p39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9"/>
          <p:cNvSpPr txBox="1">
            <a:spLocks noGrp="1"/>
          </p:cNvSpPr>
          <p:nvPr>
            <p:ph type="ftr" idx="11"/>
          </p:nvPr>
        </p:nvSpPr>
        <p:spPr>
          <a:xfrm>
            <a:off x="301752" y="6410848"/>
            <a:ext cx="33832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Google Shape;124;p40"/>
          <p:cNvCxnSpPr/>
          <p:nvPr/>
        </p:nvCxnSpPr>
        <p:spPr>
          <a:xfrm>
            <a:off x="152400" y="533400"/>
            <a:ext cx="8833104" cy="0"/>
          </a:xfrm>
          <a:prstGeom prst="straightConnector1">
            <a:avLst/>
          </a:prstGeom>
          <a:noFill/>
          <a:ln w="114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25" name="Google Shape;125;p40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6" name="Google Shape;126;p40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7" name="Google Shape;127;p4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8" name="Google Shape;128;p40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9" name="Google Shape;129;p40"/>
          <p:cNvSpPr/>
          <p:nvPr/>
        </p:nvSpPr>
        <p:spPr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0" name="Google Shape;130;p4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1" name="Google Shape;131;p40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2" name="Google Shape;132;p40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3" name="Google Shape;133;p4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4" name="Google Shape;134;p40"/>
          <p:cNvSpPr txBox="1">
            <a:spLocks noGrp="1"/>
          </p:cNvSpPr>
          <p:nvPr>
            <p:ph type="sldNum" idx="12"/>
          </p:nvPr>
        </p:nvSpPr>
        <p:spPr>
          <a:xfrm>
            <a:off x="1371600" y="312738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40"/>
          <p:cNvSpPr txBox="1"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sz="2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0"/>
          <p:cNvSpPr>
            <a:spLocks noGrp="1"/>
          </p:cNvSpPr>
          <p:nvPr>
            <p:ph type="pic" idx="2"/>
          </p:nvPr>
        </p:nvSpPr>
        <p:spPr>
          <a:xfrm>
            <a:off x="3000375" y="609600"/>
            <a:ext cx="5867400" cy="42672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40"/>
          <p:cNvSpPr txBox="1">
            <a:spLocks noGrp="1"/>
          </p:cNvSpPr>
          <p:nvPr>
            <p:ph type="body" idx="1"/>
          </p:nvPr>
        </p:nvSpPr>
        <p:spPr>
          <a:xfrm>
            <a:off x="381000" y="990600"/>
            <a:ext cx="24384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360"/>
              <a:buFont typeface="Georgia"/>
              <a:buNone/>
              <a:defRPr sz="1600">
                <a:solidFill>
                  <a:srgbClr val="FFFFFF"/>
                </a:solidFill>
              </a:defRPr>
            </a:lvl1pPr>
            <a:lvl2pPr marL="914400" lvl="1" indent="-281940" algn="l">
              <a:spcBef>
                <a:spcPts val="1000"/>
              </a:spcBef>
              <a:spcAft>
                <a:spcPts val="0"/>
              </a:spcAft>
              <a:buSzPts val="840"/>
              <a:buChar char="⚪"/>
              <a:defRPr sz="1200"/>
            </a:lvl2pPr>
            <a:lvl3pPr marL="1371600" lvl="2" indent="-276225" algn="l">
              <a:spcBef>
                <a:spcPts val="200"/>
              </a:spcBef>
              <a:spcAft>
                <a:spcPts val="0"/>
              </a:spcAft>
              <a:buSzPts val="750"/>
              <a:buChar char="⯍"/>
              <a:defRPr sz="1000"/>
            </a:lvl3pPr>
            <a:lvl4pPr marL="1828800" lvl="3" indent="-268605" algn="l">
              <a:spcBef>
                <a:spcPts val="180"/>
              </a:spcBef>
              <a:spcAft>
                <a:spcPts val="0"/>
              </a:spcAft>
              <a:buSzPts val="630"/>
              <a:buChar char="🞆"/>
              <a:defRPr sz="900"/>
            </a:lvl4pPr>
            <a:lvl5pPr marL="2286000" lvl="4" indent="-285750" algn="l">
              <a:spcBef>
                <a:spcPts val="180"/>
              </a:spcBef>
              <a:spcAft>
                <a:spcPts val="0"/>
              </a:spcAft>
              <a:buSzPts val="900"/>
              <a:buFont typeface="Georgia"/>
              <a:buChar char="•"/>
              <a:defRPr sz="9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40"/>
          <p:cNvSpPr/>
          <p:nvPr/>
        </p:nvSpPr>
        <p:spPr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9" name="Google Shape;139;p40"/>
          <p:cNvSpPr txBox="1">
            <a:spLocks noGrp="1"/>
          </p:cNvSpPr>
          <p:nvPr>
            <p:ph type="dt" idx="10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40"/>
          <p:cNvSpPr txBox="1">
            <a:spLocks noGrp="1"/>
          </p:cNvSpPr>
          <p:nvPr>
            <p:ph type="ftr" idx="11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1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1"/>
          <p:cNvSpPr txBox="1">
            <a:spLocks noGrp="1"/>
          </p:cNvSpPr>
          <p:nvPr>
            <p:ph type="body" idx="1"/>
          </p:nvPr>
        </p:nvSpPr>
        <p:spPr>
          <a:xfrm rot="5400000">
            <a:off x="2269236" y="-443484"/>
            <a:ext cx="4599432" cy="85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41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1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1"/>
          <p:cNvSpPr txBox="1">
            <a:spLocks noGrp="1"/>
          </p:cNvSpPr>
          <p:nvPr>
            <p:ph type="sldNum" idx="12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2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9" name="Google Shape;149;p42"/>
          <p:cNvSpPr/>
          <p:nvPr/>
        </p:nvSpPr>
        <p:spPr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0" name="Google Shape;150;p42"/>
          <p:cNvSpPr/>
          <p:nvPr/>
        </p:nvSpPr>
        <p:spPr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1" name="Google Shape;151;p42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2" name="Google Shape;152;p42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3" name="Google Shape;153;p42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54" name="Google Shape;154;p42"/>
          <p:cNvCxnSpPr/>
          <p:nvPr/>
        </p:nvCxnSpPr>
        <p:spPr>
          <a:xfrm rot="5400000">
            <a:off x="4021836" y="3278124"/>
            <a:ext cx="6245352" cy="0"/>
          </a:xfrm>
          <a:prstGeom prst="straightConnector1">
            <a:avLst/>
          </a:prstGeom>
          <a:noFill/>
          <a:ln w="95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55" name="Google Shape;155;p42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6" name="Google Shape;156;p42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7" name="Google Shape;157;p42"/>
          <p:cNvSpPr txBox="1">
            <a:spLocks noGrp="1"/>
          </p:cNvSpPr>
          <p:nvPr>
            <p:ph type="sldNum" idx="12"/>
          </p:nvPr>
        </p:nvSpPr>
        <p:spPr>
          <a:xfrm>
            <a:off x="6915912" y="3009901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42"/>
          <p:cNvSpPr txBox="1">
            <a:spLocks noGrp="1"/>
          </p:cNvSpPr>
          <p:nvPr>
            <p:ph type="body" idx="1"/>
          </p:nvPr>
        </p:nvSpPr>
        <p:spPr>
          <a:xfrm rot="5400000">
            <a:off x="670717" y="-61117"/>
            <a:ext cx="5821366" cy="6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marL="1371600" lvl="2" indent="-314325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42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2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2"/>
          <p:cNvSpPr txBox="1">
            <a:spLocks noGrp="1"/>
          </p:cNvSpPr>
          <p:nvPr>
            <p:ph type="title"/>
          </p:nvPr>
        </p:nvSpPr>
        <p:spPr>
          <a:xfrm rot="5400000">
            <a:off x="5189538" y="2506664"/>
            <a:ext cx="5851525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>
            <a:alpha val="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" name="Google Shape;11;p31"/>
          <p:cNvSpPr/>
          <p:nvPr/>
        </p:nvSpPr>
        <p:spPr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" name="Google Shape;12;p3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" name="Google Shape;13;p31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" name="Google Shape;14;p31"/>
          <p:cNvSpPr/>
          <p:nvPr/>
        </p:nvSpPr>
        <p:spPr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" name="Google Shape;15;p31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6" name="Google Shape;16;p31"/>
          <p:cNvSpPr txBox="1">
            <a:spLocks noGrp="1"/>
          </p:cNvSpPr>
          <p:nvPr>
            <p:ph type="ft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>
            <a:solidFill>
              <a:srgbClr val="7A97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8" name="Google Shape;18;p31"/>
          <p:cNvCxnSpPr/>
          <p:nvPr/>
        </p:nvCxnSpPr>
        <p:spPr>
          <a:xfrm>
            <a:off x="152400" y="1276743"/>
            <a:ext cx="8833104" cy="0"/>
          </a:xfrm>
          <a:prstGeom prst="straightConnector1">
            <a:avLst/>
          </a:prstGeom>
          <a:noFill/>
          <a:ln w="9525" cap="flat" cmpd="sng">
            <a:solidFill>
              <a:srgbClr val="7A979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9" name="Google Shape;19;p3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" name="Google Shape;20;p31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>
            <a:solidFill>
              <a:srgbClr val="7A9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" name="Google Shape;21;p31"/>
          <p:cNvSpPr txBox="1">
            <a:spLocks noGrp="1"/>
          </p:cNvSpPr>
          <p:nvPr>
            <p:ph type="sldNum" idx="12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31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sz="3300" b="0" i="0" u="none" strike="noStrike" cap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4332" algn="l" rtl="0"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Char char="⚫"/>
              <a:defRPr sz="2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26390" algn="l" rtl="0"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⚪"/>
              <a:defRPr sz="2200" b="0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⯍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🞆"/>
              <a:defRPr sz="2000" b="0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20039" algn="l" rtl="0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20039" algn="l" rtl="0">
              <a:spcBef>
                <a:spcPts val="320"/>
              </a:spcBef>
              <a:spcAft>
                <a:spcPts val="0"/>
              </a:spcAft>
              <a:buClr>
                <a:srgbClr val="B75640"/>
              </a:buClr>
              <a:buSzPts val="1440"/>
              <a:buFont typeface="Georgia"/>
              <a:buChar char="•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08609" algn="l" rtl="0">
              <a:spcBef>
                <a:spcPts val="280"/>
              </a:spcBef>
              <a:spcAft>
                <a:spcPts val="0"/>
              </a:spcAft>
              <a:buClr>
                <a:srgbClr val="B29D00"/>
              </a:buClr>
              <a:buSzPts val="1260"/>
              <a:buFont typeface="Georgia"/>
              <a:buChar char="•"/>
              <a:defRPr sz="1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>
            <a:spLocks noGrp="1"/>
          </p:cNvSpPr>
          <p:nvPr>
            <p:ph type="title"/>
          </p:nvPr>
        </p:nvSpPr>
        <p:spPr>
          <a:xfrm>
            <a:off x="381000" y="2057400"/>
            <a:ext cx="8077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Georgia"/>
              <a:buNone/>
            </a:pPr>
            <a:r>
              <a:rPr lang="en-US" sz="4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Syntax Analysis</a:t>
            </a:r>
            <a:endParaRPr/>
          </a:p>
        </p:txBody>
      </p:sp>
      <p:sp>
        <p:nvSpPr>
          <p:cNvPr id="168" name="Google Shape;168;p1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11/28/2022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1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"/>
          <p:cNvSpPr txBox="1"/>
          <p:nvPr/>
        </p:nvSpPr>
        <p:spPr>
          <a:xfrm>
            <a:off x="2133600" y="3429000"/>
            <a:ext cx="48768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Bottom-Up Parsing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Bottom-Up Parsing</a:t>
            </a:r>
            <a:endParaRPr/>
          </a:p>
        </p:txBody>
      </p:sp>
      <p:sp>
        <p:nvSpPr>
          <p:cNvPr id="180" name="Google Shape;180;p2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182" name="Google Shape;182;p2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83" name="Google Shape;183;p2"/>
          <p:cNvSpPr txBox="1">
            <a:spLocks noGrp="1"/>
          </p:cNvSpPr>
          <p:nvPr>
            <p:ph type="body" idx="1"/>
          </p:nvPr>
        </p:nvSpPr>
        <p:spPr>
          <a:xfrm>
            <a:off x="228600" y="1371600"/>
            <a:ext cx="8651875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295"/>
              <a:buChar char="⚫"/>
            </a:pPr>
            <a:r>
              <a:rPr lang="en-US"/>
              <a:t>A </a:t>
            </a:r>
            <a:r>
              <a:rPr lang="en-US" b="1"/>
              <a:t>bottom-up parser</a:t>
            </a:r>
            <a:r>
              <a:rPr lang="en-US"/>
              <a:t> creates the parse tree of the given input starting from </a:t>
            </a:r>
            <a:r>
              <a:rPr lang="en-US">
                <a:solidFill>
                  <a:srgbClr val="FF0000"/>
                </a:solidFill>
              </a:rPr>
              <a:t>leaves towards </a:t>
            </a:r>
            <a:r>
              <a:rPr lang="en-US"/>
              <a:t>the root.</a:t>
            </a:r>
            <a:endParaRPr/>
          </a:p>
          <a:p>
            <a:pPr marL="274320" lvl="0" indent="-274320" algn="l" rtl="0">
              <a:spcBef>
                <a:spcPts val="540"/>
              </a:spcBef>
              <a:spcAft>
                <a:spcPts val="0"/>
              </a:spcAft>
              <a:buSzPts val="2295"/>
              <a:buChar char="⚫"/>
            </a:pPr>
            <a:r>
              <a:rPr lang="en-US"/>
              <a:t>A bottom-up parser tries to find the </a:t>
            </a:r>
            <a:r>
              <a:rPr lang="en-US">
                <a:solidFill>
                  <a:srgbClr val="FF0000"/>
                </a:solidFill>
              </a:rPr>
              <a:t>right-most derivation </a:t>
            </a:r>
            <a:r>
              <a:rPr lang="en-US"/>
              <a:t>of the given input in the </a:t>
            </a:r>
            <a:r>
              <a:rPr lang="en-US">
                <a:solidFill>
                  <a:srgbClr val="FF0000"/>
                </a:solidFill>
              </a:rPr>
              <a:t>reverse order</a:t>
            </a:r>
            <a:r>
              <a:rPr lang="en-US"/>
              <a:t>.</a:t>
            </a:r>
            <a:endParaRPr/>
          </a:p>
          <a:p>
            <a:pPr marL="548640" lvl="1" indent="-274320" algn="l" rtl="0">
              <a:spcBef>
                <a:spcPts val="480"/>
              </a:spcBef>
              <a:spcAft>
                <a:spcPts val="0"/>
              </a:spcAft>
              <a:buSzPts val="1680"/>
              <a:buFont typeface="Georgia"/>
              <a:buNone/>
            </a:pPr>
            <a:r>
              <a:rPr lang="en-US" sz="2400"/>
              <a:t>	S ⇒ ... ⇒ ω   (the right-most derivation of ω)		</a:t>
            </a:r>
            <a:endParaRPr sz="2400"/>
          </a:p>
          <a:p>
            <a:pPr marL="274320" lvl="0" indent="-274320" algn="l" rtl="0">
              <a:spcBef>
                <a:spcPts val="540"/>
              </a:spcBef>
              <a:spcAft>
                <a:spcPts val="0"/>
              </a:spcAft>
              <a:buSzPts val="2295"/>
              <a:buFont typeface="Georgia"/>
              <a:buNone/>
            </a:pPr>
            <a:endParaRPr/>
          </a:p>
        </p:txBody>
      </p:sp>
      <p:sp>
        <p:nvSpPr>
          <p:cNvPr id="184" name="Google Shape;184;p2" descr="https://encrypted-tbn2.gstatic.com/images?q=tbn:ANd9GcR9Fzsj8APV1wP3NANrVMK_8T2PLEcJuwzYSSvAtvZleSLiZz4SkQ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85" name="Google Shape;185;p2" descr="b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3810000"/>
            <a:ext cx="4800600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Bottom-Up Parsing</a:t>
            </a:r>
            <a:endParaRPr/>
          </a:p>
        </p:txBody>
      </p:sp>
      <p:sp>
        <p:nvSpPr>
          <p:cNvPr id="191" name="Google Shape;191;p3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193" name="Google Shape;193;p3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295"/>
              <a:buChar char="⚫"/>
            </a:pPr>
            <a:r>
              <a:rPr lang="en-US"/>
              <a:t>Bottom-up parsing is also known as </a:t>
            </a:r>
            <a:r>
              <a:rPr lang="en-US" b="1"/>
              <a:t>shift-reduce parsing</a:t>
            </a:r>
            <a:r>
              <a:rPr lang="en-US"/>
              <a:t> because its two main actions;  shift and reduce.</a:t>
            </a:r>
            <a:endParaRPr/>
          </a:p>
          <a:p>
            <a:pPr marL="548640" lvl="1" indent="-274320" algn="l" rtl="0">
              <a:spcBef>
                <a:spcPts val="480"/>
              </a:spcBef>
              <a:spcAft>
                <a:spcPts val="0"/>
              </a:spcAft>
              <a:buSzPts val="1680"/>
              <a:buChar char="⚪"/>
            </a:pPr>
            <a:r>
              <a:rPr lang="en-US" sz="2400"/>
              <a:t>At each shift action, the current symbol in the input string is pushed to a stack.</a:t>
            </a:r>
            <a:endParaRPr/>
          </a:p>
          <a:p>
            <a:pPr marL="548640" lvl="1" indent="-274320" algn="l" rtl="0">
              <a:spcBef>
                <a:spcPts val="480"/>
              </a:spcBef>
              <a:spcAft>
                <a:spcPts val="0"/>
              </a:spcAft>
              <a:buSzPts val="1680"/>
              <a:buChar char="⚪"/>
            </a:pPr>
            <a:r>
              <a:rPr lang="en-US" sz="2400"/>
              <a:t>At each reduction step, the symbols at the top of the stack will be replaced by the non-terminal at the left side of that production.</a:t>
            </a:r>
            <a:endParaRPr/>
          </a:p>
          <a:p>
            <a:pPr marL="548640" lvl="1" indent="-274320" algn="l" rtl="0">
              <a:spcBef>
                <a:spcPts val="480"/>
              </a:spcBef>
              <a:spcAft>
                <a:spcPts val="0"/>
              </a:spcAft>
              <a:buSzPts val="1680"/>
              <a:buChar char="⚪"/>
            </a:pPr>
            <a:r>
              <a:rPr lang="en-US" sz="2400"/>
              <a:t>There are also two more actions: accept and error.</a:t>
            </a:r>
            <a:endParaRPr/>
          </a:p>
          <a:p>
            <a:pPr marL="274320" lvl="0" indent="-128587" algn="l" rtl="0">
              <a:spcBef>
                <a:spcPts val="540"/>
              </a:spcBef>
              <a:spcAft>
                <a:spcPts val="0"/>
              </a:spcAft>
              <a:buSzPts val="2295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Shift-Reduce Parsing</a:t>
            </a:r>
            <a:endParaRPr/>
          </a:p>
        </p:txBody>
      </p:sp>
      <p:sp>
        <p:nvSpPr>
          <p:cNvPr id="200" name="Google Shape;200;p4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202" name="Google Shape;202;p4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203" name="Google Shape;203;p4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A shift-reduce parser tries to </a:t>
            </a:r>
            <a:r>
              <a:rPr lang="en-US" sz="2400">
                <a:solidFill>
                  <a:srgbClr val="FF0000"/>
                </a:solidFill>
              </a:rPr>
              <a:t>reduce </a:t>
            </a:r>
            <a:r>
              <a:rPr lang="en-US" sz="2400"/>
              <a:t>the given input string into the </a:t>
            </a:r>
            <a:r>
              <a:rPr lang="en-US" sz="2400">
                <a:solidFill>
                  <a:srgbClr val="FF0000"/>
                </a:solidFill>
              </a:rPr>
              <a:t>starting symbol</a:t>
            </a:r>
            <a:r>
              <a:rPr lang="en-US" sz="2400"/>
              <a:t>.</a:t>
            </a:r>
            <a:endParaRPr/>
          </a:p>
          <a:p>
            <a:pPr marL="274320" lvl="0" indent="-220345" algn="l" rtl="0">
              <a:spcBef>
                <a:spcPts val="200"/>
              </a:spcBef>
              <a:spcAft>
                <a:spcPts val="0"/>
              </a:spcAft>
              <a:buSzPts val="850"/>
              <a:buNone/>
            </a:pPr>
            <a:endParaRPr sz="1000"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At each reduction step, </a:t>
            </a:r>
            <a:endParaRPr/>
          </a:p>
          <a:p>
            <a:pPr marL="548640" lvl="1" indent="-274320" algn="l" rtl="0">
              <a:spcBef>
                <a:spcPts val="480"/>
              </a:spcBef>
              <a:spcAft>
                <a:spcPts val="0"/>
              </a:spcAft>
              <a:buSzPts val="1680"/>
              <a:buChar char="⚪"/>
            </a:pPr>
            <a:r>
              <a:rPr lang="en-US" sz="2400"/>
              <a:t>a substring of the input matched to the right side of a production rule</a:t>
            </a:r>
            <a:endParaRPr/>
          </a:p>
          <a:p>
            <a:pPr marL="548640" lvl="1" indent="-274320" algn="l" rtl="0">
              <a:spcBef>
                <a:spcPts val="480"/>
              </a:spcBef>
              <a:spcAft>
                <a:spcPts val="0"/>
              </a:spcAft>
              <a:buSzPts val="1680"/>
              <a:buChar char="⚪"/>
            </a:pPr>
            <a:r>
              <a:rPr lang="en-US" sz="2400"/>
              <a:t>And replaced by the non-terminal at the left side of that production rule.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If the substring is chosen correctly, the right most derivation of that string is created in the </a:t>
            </a:r>
            <a:r>
              <a:rPr lang="en-US" sz="2400">
                <a:solidFill>
                  <a:srgbClr val="FF0000"/>
                </a:solidFill>
              </a:rPr>
              <a:t>reverse order</a:t>
            </a:r>
            <a:r>
              <a:rPr lang="en-US" sz="2400"/>
              <a:t>.</a:t>
            </a:r>
            <a:endParaRPr/>
          </a:p>
          <a:p>
            <a:pPr marL="274320" lvl="0" indent="-220345" algn="l" rtl="0">
              <a:spcBef>
                <a:spcPts val="200"/>
              </a:spcBef>
              <a:spcAft>
                <a:spcPts val="0"/>
              </a:spcAft>
              <a:buSzPts val="850"/>
              <a:buNone/>
            </a:pPr>
            <a:endParaRPr sz="1000"/>
          </a:p>
          <a:p>
            <a:pPr marL="274320" lvl="0" indent="-274320" algn="l" rtl="0">
              <a:spcBef>
                <a:spcPts val="400"/>
              </a:spcBef>
              <a:spcAft>
                <a:spcPts val="0"/>
              </a:spcAft>
              <a:buSzPts val="1700"/>
              <a:buFont typeface="Georgia"/>
              <a:buNone/>
            </a:pPr>
            <a:r>
              <a:rPr lang="en-US" sz="2000"/>
              <a:t>				</a:t>
            </a:r>
            <a:endParaRPr/>
          </a:p>
          <a:p>
            <a:pPr marL="274320" lvl="0" indent="-274320" algn="l" rtl="0">
              <a:spcBef>
                <a:spcPts val="400"/>
              </a:spcBef>
              <a:spcAft>
                <a:spcPts val="0"/>
              </a:spcAft>
              <a:buSzPts val="1700"/>
              <a:buFont typeface="Georgia"/>
              <a:buNone/>
            </a:pPr>
            <a:r>
              <a:rPr lang="en-US" sz="2000"/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Shift-Reduce Parsing -- Example</a:t>
            </a:r>
            <a:endParaRPr/>
          </a:p>
        </p:txBody>
      </p:sp>
      <p:sp>
        <p:nvSpPr>
          <p:cNvPr id="209" name="Google Shape;209;p5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211" name="Google Shape;211;p5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12" name="Google Shape;212;p5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S → aABe			 input string:	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-US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bcde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A → Abc  |b				            a</a:t>
            </a:r>
            <a:r>
              <a:rPr lang="en-US">
                <a:solidFill>
                  <a:srgbClr val="FF0000"/>
                </a:solidFill>
              </a:rPr>
              <a:t>Abc</a:t>
            </a:r>
            <a:r>
              <a:rPr lang="en-US"/>
              <a:t>de 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B → d					            aA</a:t>
            </a:r>
            <a:r>
              <a:rPr lang="en-US">
                <a:solidFill>
                  <a:srgbClr val="FF0000"/>
                </a:solidFill>
              </a:rPr>
              <a:t>d</a:t>
            </a:r>
            <a:r>
              <a:rPr lang="en-US"/>
              <a:t>e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									</a:t>
            </a:r>
            <a:r>
              <a:rPr lang="en-US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aABe</a:t>
            </a:r>
            <a:endParaRPr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							S</a:t>
            </a:r>
            <a:endParaRPr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							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S ⇒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aABe</a:t>
            </a:r>
            <a:r>
              <a:rPr lang="en-US"/>
              <a:t> ⇒ aAde ⇒ aAbcde ⇒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abbcde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			Right Sentential Forms</a:t>
            </a:r>
            <a:endParaRPr/>
          </a:p>
          <a:p>
            <a:pPr marL="274320" lvl="0" indent="-150447" algn="l" rtl="0">
              <a:spcBef>
                <a:spcPts val="459"/>
              </a:spcBef>
              <a:spcAft>
                <a:spcPts val="0"/>
              </a:spcAft>
              <a:buSzPct val="85000"/>
              <a:buNone/>
            </a:pPr>
            <a:endParaRPr/>
          </a:p>
          <a:p>
            <a:pPr marL="0" lvl="0" indent="0" algn="l" rtl="0">
              <a:spcBef>
                <a:spcPts val="459"/>
              </a:spcBef>
              <a:spcAft>
                <a:spcPts val="0"/>
              </a:spcAft>
              <a:buSzPct val="85000"/>
              <a:buNone/>
            </a:pPr>
            <a:r>
              <a:rPr lang="en-US"/>
              <a:t>    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3" name="Google Shape;213;p5"/>
          <p:cNvSpPr txBox="1"/>
          <p:nvPr/>
        </p:nvSpPr>
        <p:spPr>
          <a:xfrm>
            <a:off x="3868738" y="4038600"/>
            <a:ext cx="41433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/>
          </a:p>
        </p:txBody>
      </p:sp>
      <p:sp>
        <p:nvSpPr>
          <p:cNvPr id="214" name="Google Shape;214;p5"/>
          <p:cNvSpPr txBox="1"/>
          <p:nvPr/>
        </p:nvSpPr>
        <p:spPr>
          <a:xfrm>
            <a:off x="2673350" y="4038600"/>
            <a:ext cx="41275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5"/>
          <p:cNvSpPr txBox="1"/>
          <p:nvPr/>
        </p:nvSpPr>
        <p:spPr>
          <a:xfrm>
            <a:off x="1687513" y="4038600"/>
            <a:ext cx="4143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5"/>
          <p:cNvSpPr txBox="1"/>
          <p:nvPr/>
        </p:nvSpPr>
        <p:spPr>
          <a:xfrm>
            <a:off x="561975" y="4038600"/>
            <a:ext cx="414338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/>
          </a:p>
        </p:txBody>
      </p:sp>
      <p:cxnSp>
        <p:nvCxnSpPr>
          <p:cNvPr id="217" name="Google Shape;217;p5"/>
          <p:cNvCxnSpPr/>
          <p:nvPr/>
        </p:nvCxnSpPr>
        <p:spPr>
          <a:xfrm rot="10800000">
            <a:off x="1336675" y="4267200"/>
            <a:ext cx="1476375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8" name="Google Shape;218;p5"/>
          <p:cNvCxnSpPr/>
          <p:nvPr/>
        </p:nvCxnSpPr>
        <p:spPr>
          <a:xfrm rot="10800000">
            <a:off x="2320925" y="4267200"/>
            <a:ext cx="492125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9" name="Google Shape;219;p5"/>
          <p:cNvCxnSpPr/>
          <p:nvPr/>
        </p:nvCxnSpPr>
        <p:spPr>
          <a:xfrm rot="10800000" flipH="1">
            <a:off x="2813050" y="4267200"/>
            <a:ext cx="633413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0" name="Google Shape;220;p5"/>
          <p:cNvCxnSpPr/>
          <p:nvPr/>
        </p:nvCxnSpPr>
        <p:spPr>
          <a:xfrm rot="10800000" flipH="1">
            <a:off x="2813050" y="4343400"/>
            <a:ext cx="1689100" cy="45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1" name="Google Shape;221;p5"/>
          <p:cNvCxnSpPr/>
          <p:nvPr/>
        </p:nvCxnSpPr>
        <p:spPr>
          <a:xfrm rot="10800000">
            <a:off x="492125" y="4343400"/>
            <a:ext cx="2320925" cy="45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Shift-Reduce Parsing -- Example</a:t>
            </a:r>
            <a:endParaRPr/>
          </a:p>
        </p:txBody>
      </p:sp>
      <p:sp>
        <p:nvSpPr>
          <p:cNvPr id="227" name="Google Shape;227;p6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229" name="Google Shape;229;p6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230" name="Google Shape;230;p6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S → aABb			 input string:	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aa</a:t>
            </a:r>
            <a:r>
              <a:rPr lang="en-US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bb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A → aA  |  a					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-US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aA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bb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B → bB  | b					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aA</a:t>
            </a:r>
            <a:r>
              <a:rPr lang="en-US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b	   ⇓ 									</a:t>
            </a:r>
            <a:r>
              <a:rPr lang="en-US"/>
              <a:t>reduction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							</a:t>
            </a:r>
            <a:r>
              <a:rPr lang="en-US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aABb</a:t>
            </a:r>
            <a:endParaRPr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							S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S ⇒ </a:t>
            </a:r>
            <a:r>
              <a:rPr lang="en-US">
                <a:solidFill>
                  <a:srgbClr val="CC0000"/>
                </a:solidFill>
              </a:rPr>
              <a:t>aABb</a:t>
            </a:r>
            <a:r>
              <a:rPr lang="en-US"/>
              <a:t> ⇒ aA</a:t>
            </a:r>
            <a:r>
              <a:rPr lang="en-US">
                <a:solidFill>
                  <a:srgbClr val="CC0000"/>
                </a:solidFill>
              </a:rPr>
              <a:t>b</a:t>
            </a:r>
            <a:r>
              <a:rPr lang="en-US"/>
              <a:t>b ⇒ a</a:t>
            </a:r>
            <a:r>
              <a:rPr lang="en-US">
                <a:solidFill>
                  <a:srgbClr val="CC0000"/>
                </a:solidFill>
              </a:rPr>
              <a:t>aA</a:t>
            </a:r>
            <a:r>
              <a:rPr lang="en-US"/>
              <a:t>bb ⇒ aa</a:t>
            </a:r>
            <a:r>
              <a:rPr lang="en-US">
                <a:solidFill>
                  <a:srgbClr val="CC0000"/>
                </a:solidFill>
              </a:rPr>
              <a:t>a</a:t>
            </a:r>
            <a:r>
              <a:rPr lang="en-US"/>
              <a:t>bb 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			Right Sentential Forms</a:t>
            </a:r>
            <a:endParaRPr/>
          </a:p>
          <a:p>
            <a:pPr marL="274320" lvl="0" indent="-150447" algn="l" rtl="0">
              <a:spcBef>
                <a:spcPts val="459"/>
              </a:spcBef>
              <a:spcAft>
                <a:spcPts val="0"/>
              </a:spcAft>
              <a:buSzPct val="85000"/>
              <a:buNone/>
            </a:pP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Char char="⚫"/>
            </a:pPr>
            <a:r>
              <a:rPr lang="en-US"/>
              <a:t>How do we know which substring to be replaced at each reduction step?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1" name="Google Shape;231;p6"/>
          <p:cNvSpPr txBox="1"/>
          <p:nvPr/>
        </p:nvSpPr>
        <p:spPr>
          <a:xfrm>
            <a:off x="3868738" y="4038600"/>
            <a:ext cx="41433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/>
          </a:p>
        </p:txBody>
      </p:sp>
      <p:sp>
        <p:nvSpPr>
          <p:cNvPr id="232" name="Google Shape;232;p6"/>
          <p:cNvSpPr txBox="1"/>
          <p:nvPr/>
        </p:nvSpPr>
        <p:spPr>
          <a:xfrm>
            <a:off x="2673350" y="4038600"/>
            <a:ext cx="41275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/>
          </a:p>
        </p:txBody>
      </p:sp>
      <p:sp>
        <p:nvSpPr>
          <p:cNvPr id="233" name="Google Shape;233;p6"/>
          <p:cNvSpPr txBox="1"/>
          <p:nvPr/>
        </p:nvSpPr>
        <p:spPr>
          <a:xfrm>
            <a:off x="1687513" y="4038600"/>
            <a:ext cx="41433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/>
          </a:p>
        </p:txBody>
      </p:sp>
      <p:sp>
        <p:nvSpPr>
          <p:cNvPr id="234" name="Google Shape;234;p6"/>
          <p:cNvSpPr txBox="1"/>
          <p:nvPr/>
        </p:nvSpPr>
        <p:spPr>
          <a:xfrm>
            <a:off x="561975" y="4038600"/>
            <a:ext cx="414338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/>
          </a:p>
        </p:txBody>
      </p:sp>
      <p:cxnSp>
        <p:nvCxnSpPr>
          <p:cNvPr id="235" name="Google Shape;235;p6"/>
          <p:cNvCxnSpPr/>
          <p:nvPr/>
        </p:nvCxnSpPr>
        <p:spPr>
          <a:xfrm rot="10800000">
            <a:off x="1336675" y="4267200"/>
            <a:ext cx="1476375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6" name="Google Shape;236;p6"/>
          <p:cNvCxnSpPr/>
          <p:nvPr/>
        </p:nvCxnSpPr>
        <p:spPr>
          <a:xfrm rot="10800000">
            <a:off x="2320925" y="4267200"/>
            <a:ext cx="492125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7" name="Google Shape;237;p6"/>
          <p:cNvCxnSpPr/>
          <p:nvPr/>
        </p:nvCxnSpPr>
        <p:spPr>
          <a:xfrm rot="10800000" flipH="1">
            <a:off x="2813050" y="4267200"/>
            <a:ext cx="633413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8" name="Google Shape;238;p6"/>
          <p:cNvCxnSpPr/>
          <p:nvPr/>
        </p:nvCxnSpPr>
        <p:spPr>
          <a:xfrm rot="10800000" flipH="1">
            <a:off x="2813050" y="4343400"/>
            <a:ext cx="1689100" cy="45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9" name="Google Shape;239;p6"/>
          <p:cNvCxnSpPr/>
          <p:nvPr/>
        </p:nvCxnSpPr>
        <p:spPr>
          <a:xfrm rot="10800000">
            <a:off x="492125" y="4343400"/>
            <a:ext cx="2320925" cy="45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Handle</a:t>
            </a:r>
            <a:endParaRPr/>
          </a:p>
        </p:txBody>
      </p:sp>
      <p:sp>
        <p:nvSpPr>
          <p:cNvPr id="245" name="Google Shape;245;p7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247" name="Google Shape;247;p7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248" name="Google Shape;248;p7"/>
          <p:cNvSpPr txBox="1">
            <a:spLocks noGrp="1"/>
          </p:cNvSpPr>
          <p:nvPr>
            <p:ph type="body" idx="1"/>
          </p:nvPr>
        </p:nvSpPr>
        <p:spPr>
          <a:xfrm>
            <a:off x="228600" y="1371600"/>
            <a:ext cx="8651875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A </a:t>
            </a:r>
            <a:r>
              <a:rPr lang="en-US" sz="2200" b="1"/>
              <a:t>handle</a:t>
            </a:r>
            <a:r>
              <a:rPr lang="en-US" sz="2200"/>
              <a:t> of a string is a substring that matches the right side of a production rule.</a:t>
            </a:r>
            <a:endParaRPr/>
          </a:p>
          <a:p>
            <a:pPr marL="548640" lvl="1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540"/>
              <a:buChar char="⚪"/>
            </a:pPr>
            <a:r>
              <a:rPr lang="en-US" sz="2200"/>
              <a:t>But not every substring  that matches the right side of a production rule is handle</a:t>
            </a:r>
            <a:endParaRPr/>
          </a:p>
          <a:p>
            <a:pPr marL="548640" lvl="1" indent="-17653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</a:pPr>
            <a:endParaRPr sz="2200"/>
          </a:p>
          <a:p>
            <a:pPr marL="274320" lvl="0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A </a:t>
            </a:r>
            <a:r>
              <a:rPr lang="en-US" sz="2200" b="1"/>
              <a:t>handle</a:t>
            </a:r>
            <a:r>
              <a:rPr lang="en-US" sz="2200"/>
              <a:t> of a right sentential form  γ (≡ αβω)  is a production rule A → β and a position of γ</a:t>
            </a:r>
            <a:endParaRPr/>
          </a:p>
          <a:p>
            <a:pPr marL="274320" lvl="0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70"/>
              <a:buFont typeface="Georgia"/>
              <a:buNone/>
            </a:pPr>
            <a:r>
              <a:rPr lang="en-US" sz="2200"/>
              <a:t>	</a:t>
            </a:r>
            <a:r>
              <a:rPr lang="en-US" sz="2200">
                <a:solidFill>
                  <a:srgbClr val="A8422A"/>
                </a:solidFill>
              </a:rPr>
              <a:t>	where the string β may be found and replaced by A to 	produce  the previous right-sentential form in  a rightmost 	derivation of γ.	</a:t>
            </a:r>
            <a:endParaRPr/>
          </a:p>
          <a:p>
            <a:pPr marL="274320" lvl="0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70"/>
              <a:buFont typeface="Georgia"/>
              <a:buNone/>
            </a:pPr>
            <a:endParaRPr sz="2200">
              <a:solidFill>
                <a:srgbClr val="A8422A"/>
              </a:solidFill>
            </a:endParaRPr>
          </a:p>
          <a:p>
            <a:pPr marL="274320" lvl="0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If the grammar is </a:t>
            </a:r>
            <a:r>
              <a:rPr lang="en-US" sz="2200">
                <a:solidFill>
                  <a:srgbClr val="FF0000"/>
                </a:solidFill>
              </a:rPr>
              <a:t>unambiguous</a:t>
            </a:r>
            <a:r>
              <a:rPr lang="en-US" sz="2200"/>
              <a:t>, then every right-sentential form of the grammar has </a:t>
            </a:r>
            <a:r>
              <a:rPr lang="en-US" sz="2200">
                <a:solidFill>
                  <a:srgbClr val="FF0000"/>
                </a:solidFill>
              </a:rPr>
              <a:t>exactly one handle</a:t>
            </a:r>
            <a:r>
              <a:rPr lang="en-US" sz="2200"/>
              <a:t>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8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Handle Pruning</a:t>
            </a:r>
            <a:endParaRPr/>
          </a:p>
        </p:txBody>
      </p:sp>
      <p:sp>
        <p:nvSpPr>
          <p:cNvPr id="254" name="Google Shape;254;p8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256" name="Google Shape;256;p8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257" name="Google Shape;257;p8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47" algn="l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en-US"/>
              <a:t>A right-most derivation can be obtained by </a:t>
            </a:r>
            <a:r>
              <a:rPr lang="en-US" b="1"/>
              <a:t>handle-pruning</a:t>
            </a:r>
            <a:r>
              <a:rPr lang="en-US"/>
              <a:t>.</a:t>
            </a:r>
            <a:endParaRPr/>
          </a:p>
          <a:p>
            <a:pPr marL="2377440" lvl="8" indent="-108870" algn="l" rtl="0">
              <a:spcBef>
                <a:spcPts val="259"/>
              </a:spcBef>
              <a:spcAft>
                <a:spcPts val="0"/>
              </a:spcAft>
              <a:buSzPct val="90000"/>
              <a:buFont typeface="Georgia"/>
              <a:buNone/>
            </a:pPr>
            <a:endParaRPr/>
          </a:p>
          <a:p>
            <a:pPr marL="274320" lvl="0" indent="-274320" algn="l" rtl="0">
              <a:spcBef>
                <a:spcPts val="49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	S=γ</a:t>
            </a:r>
            <a:r>
              <a:rPr lang="en-US" baseline="-25000"/>
              <a:t>0 </a:t>
            </a:r>
            <a:r>
              <a:rPr lang="en-US"/>
              <a:t>⇒ γ</a:t>
            </a:r>
            <a:r>
              <a:rPr lang="en-US" baseline="-25000"/>
              <a:t>1 </a:t>
            </a:r>
            <a:r>
              <a:rPr lang="en-US"/>
              <a:t>⇒ γ</a:t>
            </a:r>
            <a:r>
              <a:rPr lang="en-US" baseline="-25000"/>
              <a:t>2</a:t>
            </a:r>
            <a:r>
              <a:rPr lang="en-US"/>
              <a:t> ⇒ ... ⇒ γ</a:t>
            </a:r>
            <a:r>
              <a:rPr lang="en-US" baseline="-25000"/>
              <a:t>n-1 </a:t>
            </a:r>
            <a:r>
              <a:rPr lang="en-US"/>
              <a:t>⇒ γ</a:t>
            </a:r>
            <a:r>
              <a:rPr lang="en-US" baseline="-25000"/>
              <a:t>n</a:t>
            </a:r>
            <a:r>
              <a:rPr lang="en-US"/>
              <a:t>=</a:t>
            </a:r>
            <a:r>
              <a:rPr lang="en-US" baseline="-25000"/>
              <a:t> </a:t>
            </a:r>
            <a:r>
              <a:rPr lang="en-US"/>
              <a:t>ω</a:t>
            </a:r>
            <a:endParaRPr/>
          </a:p>
          <a:p>
            <a:pPr marL="274320" lvl="0" indent="-274320" algn="l" rtl="0">
              <a:spcBef>
                <a:spcPts val="49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							input string</a:t>
            </a:r>
            <a:endParaRPr/>
          </a:p>
          <a:p>
            <a:pPr marL="274320" lvl="0" indent="-274320" algn="l" rtl="0">
              <a:spcBef>
                <a:spcPts val="499"/>
              </a:spcBef>
              <a:spcAft>
                <a:spcPts val="0"/>
              </a:spcAft>
              <a:buSzPct val="85000"/>
              <a:buFont typeface="Georgia"/>
              <a:buNone/>
            </a:pPr>
            <a:endParaRPr/>
          </a:p>
          <a:p>
            <a:pPr marL="274320" lvl="0" indent="-274347" algn="l" rtl="0">
              <a:spcBef>
                <a:spcPts val="499"/>
              </a:spcBef>
              <a:spcAft>
                <a:spcPts val="0"/>
              </a:spcAft>
              <a:buSzPct val="85000"/>
              <a:buChar char="⚫"/>
            </a:pPr>
            <a:r>
              <a:rPr lang="en-US"/>
              <a:t>Start from γ</a:t>
            </a:r>
            <a:r>
              <a:rPr lang="en-US" baseline="-25000"/>
              <a:t>n</a:t>
            </a:r>
            <a:r>
              <a:rPr lang="en-US"/>
              <a:t>, find a handle </a:t>
            </a:r>
            <a:r>
              <a:rPr lang="en-US" i="1"/>
              <a:t>A</a:t>
            </a:r>
            <a:r>
              <a:rPr lang="en-US" i="1" baseline="-25000"/>
              <a:t>n</a:t>
            </a:r>
            <a:r>
              <a:rPr lang="en-US" i="1"/>
              <a:t>→β</a:t>
            </a:r>
            <a:r>
              <a:rPr lang="en-US" i="1" baseline="-25000"/>
              <a:t>n</a:t>
            </a:r>
            <a:r>
              <a:rPr lang="en-US" i="1"/>
              <a:t> </a:t>
            </a:r>
            <a:r>
              <a:rPr lang="en-US"/>
              <a:t>in γ</a:t>
            </a:r>
            <a:r>
              <a:rPr lang="en-US" baseline="-25000"/>
              <a:t>n</a:t>
            </a:r>
            <a:r>
              <a:rPr lang="en-US"/>
              <a:t>, and replace β</a:t>
            </a:r>
            <a:r>
              <a:rPr lang="en-US" baseline="-25000"/>
              <a:t>n</a:t>
            </a:r>
            <a:r>
              <a:rPr lang="en-US"/>
              <a:t>  by A</a:t>
            </a:r>
            <a:r>
              <a:rPr lang="en-US" baseline="-25000"/>
              <a:t>n</a:t>
            </a:r>
            <a:r>
              <a:rPr lang="en-US"/>
              <a:t> to get γ</a:t>
            </a:r>
            <a:r>
              <a:rPr lang="en-US" baseline="-25000"/>
              <a:t>n-1</a:t>
            </a:r>
            <a:r>
              <a:rPr lang="en-US"/>
              <a:t>. </a:t>
            </a:r>
            <a:endParaRPr/>
          </a:p>
          <a:p>
            <a:pPr marL="274320" lvl="0" indent="-274347" algn="l" rtl="0">
              <a:spcBef>
                <a:spcPts val="499"/>
              </a:spcBef>
              <a:spcAft>
                <a:spcPts val="0"/>
              </a:spcAft>
              <a:buSzPct val="85000"/>
              <a:buChar char="⚫"/>
            </a:pPr>
            <a:r>
              <a:rPr lang="en-US"/>
              <a:t>Then find a handle A</a:t>
            </a:r>
            <a:r>
              <a:rPr lang="en-US" baseline="-25000"/>
              <a:t>n-1</a:t>
            </a:r>
            <a:r>
              <a:rPr lang="en-US"/>
              <a:t>→β</a:t>
            </a:r>
            <a:r>
              <a:rPr lang="en-US" baseline="-25000"/>
              <a:t>n-1</a:t>
            </a:r>
            <a:r>
              <a:rPr lang="en-US"/>
              <a:t> in γ</a:t>
            </a:r>
            <a:r>
              <a:rPr lang="en-US" baseline="-25000"/>
              <a:t>n-1</a:t>
            </a:r>
            <a:r>
              <a:rPr lang="en-US"/>
              <a:t>, and replace β</a:t>
            </a:r>
            <a:r>
              <a:rPr lang="en-US" baseline="-25000"/>
              <a:t>n-1</a:t>
            </a:r>
            <a:r>
              <a:rPr lang="en-US"/>
              <a:t> by A</a:t>
            </a:r>
            <a:r>
              <a:rPr lang="en-US" baseline="-25000"/>
              <a:t>n-1</a:t>
            </a:r>
            <a:r>
              <a:rPr lang="en-US"/>
              <a:t> to get γ</a:t>
            </a:r>
            <a:r>
              <a:rPr lang="en-US" baseline="-25000"/>
              <a:t>n-2</a:t>
            </a:r>
            <a:r>
              <a:rPr lang="en-US"/>
              <a:t>. </a:t>
            </a:r>
            <a:endParaRPr/>
          </a:p>
          <a:p>
            <a:pPr marL="274320" lvl="0" indent="-274347" algn="l" rtl="0">
              <a:spcBef>
                <a:spcPts val="499"/>
              </a:spcBef>
              <a:spcAft>
                <a:spcPts val="0"/>
              </a:spcAft>
              <a:buSzPct val="85000"/>
              <a:buChar char="⚫"/>
            </a:pPr>
            <a:r>
              <a:rPr lang="en-US"/>
              <a:t>Repeat this, until we reach S.</a:t>
            </a:r>
            <a:endParaRPr/>
          </a:p>
        </p:txBody>
      </p:sp>
      <p:cxnSp>
        <p:nvCxnSpPr>
          <p:cNvPr id="258" name="Google Shape;258;p8"/>
          <p:cNvCxnSpPr/>
          <p:nvPr/>
        </p:nvCxnSpPr>
        <p:spPr>
          <a:xfrm rot="10800000">
            <a:off x="5334000" y="3124200"/>
            <a:ext cx="492125" cy="228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9" name="Google Shape;259;p8"/>
          <p:cNvSpPr txBox="1"/>
          <p:nvPr/>
        </p:nvSpPr>
        <p:spPr>
          <a:xfrm>
            <a:off x="3095625" y="2286000"/>
            <a:ext cx="41275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8"/>
          <p:cNvSpPr txBox="1"/>
          <p:nvPr/>
        </p:nvSpPr>
        <p:spPr>
          <a:xfrm>
            <a:off x="2462213" y="2286000"/>
            <a:ext cx="41275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/>
          </a:p>
        </p:txBody>
      </p:sp>
      <p:sp>
        <p:nvSpPr>
          <p:cNvPr id="261" name="Google Shape;261;p8"/>
          <p:cNvSpPr txBox="1"/>
          <p:nvPr/>
        </p:nvSpPr>
        <p:spPr>
          <a:xfrm>
            <a:off x="1828800" y="2286000"/>
            <a:ext cx="414338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2" name="Google Shape;262;p8"/>
          <p:cNvSpPr txBox="1"/>
          <p:nvPr/>
        </p:nvSpPr>
        <p:spPr>
          <a:xfrm>
            <a:off x="3868738" y="2286000"/>
            <a:ext cx="41433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3" name="Google Shape;263;p8"/>
          <p:cNvSpPr txBox="1"/>
          <p:nvPr/>
        </p:nvSpPr>
        <p:spPr>
          <a:xfrm>
            <a:off x="1266825" y="2286000"/>
            <a:ext cx="41275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A Shift-Reduce Parser</a:t>
            </a:r>
            <a:endParaRPr/>
          </a:p>
        </p:txBody>
      </p:sp>
      <p:sp>
        <p:nvSpPr>
          <p:cNvPr id="269" name="Google Shape;269;p9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271" name="Google Shape;271;p9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272" name="Google Shape;272;p9"/>
          <p:cNvSpPr txBox="1">
            <a:spLocks noGrp="1"/>
          </p:cNvSpPr>
          <p:nvPr>
            <p:ph type="body" idx="1"/>
          </p:nvPr>
        </p:nvSpPr>
        <p:spPr>
          <a:xfrm>
            <a:off x="338338" y="1506523"/>
            <a:ext cx="85038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2000"/>
              <a:t>E → E+T  | T	       Right-Most Derivation of  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id+id*id</a:t>
            </a:r>
            <a:endParaRPr/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2000"/>
              <a:t>T → T*F  | F		E ⇒ E+T ⇒ E+T*F ⇒ E+T*id ⇒ E+F*id</a:t>
            </a:r>
            <a:endParaRPr/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2000"/>
              <a:t>F → (E)  |  id		    ⇒ E+id*id ⇒ T+id*id ⇒ F+id*id ⇒ id+id*id</a:t>
            </a:r>
            <a:endParaRPr/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Georgia"/>
              <a:buNone/>
            </a:pPr>
            <a:endParaRPr sz="2000"/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2000" u="sng"/>
              <a:t>Right-Most Sentential Form</a:t>
            </a:r>
            <a:r>
              <a:rPr lang="en-US" sz="2000"/>
              <a:t>	</a:t>
            </a:r>
            <a:r>
              <a:rPr lang="en-US" sz="2000" u="sng"/>
              <a:t>Reducing Production</a:t>
            </a:r>
            <a:endParaRPr/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 u="sng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+id*id			</a:t>
            </a:r>
            <a:r>
              <a:rPr lang="en-US" sz="2000"/>
              <a:t>F → id</a:t>
            </a:r>
            <a:endParaRPr/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 u="sng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F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+id*id			</a:t>
            </a:r>
            <a:r>
              <a:rPr lang="en-US" sz="2000"/>
              <a:t>T → F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 u="sng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+id*id			</a:t>
            </a:r>
            <a:r>
              <a:rPr lang="en-US" sz="2000"/>
              <a:t>E → T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E+</a:t>
            </a:r>
            <a:r>
              <a:rPr lang="en-US" sz="2000" u="sng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*id			</a:t>
            </a:r>
            <a:r>
              <a:rPr lang="en-US" sz="2000"/>
              <a:t>F → id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E+</a:t>
            </a:r>
            <a:r>
              <a:rPr lang="en-US" sz="2000" u="sng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F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*id			       </a:t>
            </a:r>
            <a:r>
              <a:rPr lang="en-US" sz="2000"/>
              <a:t>T → F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E+T*</a:t>
            </a:r>
            <a:r>
              <a:rPr lang="en-US" sz="2000" u="sng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			       </a:t>
            </a:r>
            <a:r>
              <a:rPr lang="en-US" sz="2000"/>
              <a:t>F → id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E+</a:t>
            </a:r>
            <a:r>
              <a:rPr lang="en-US" sz="2000" u="sng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T*F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				</a:t>
            </a:r>
            <a:r>
              <a:rPr lang="en-US" sz="2000"/>
              <a:t>T → T*F 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 u="sng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E+T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				</a:t>
            </a:r>
            <a:r>
              <a:rPr lang="en-US" sz="2000"/>
              <a:t>E → E+T 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E</a:t>
            </a:r>
            <a:endParaRPr/>
          </a:p>
          <a:p>
            <a:pPr marL="274320" lvl="0" indent="-27432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85000"/>
              <a:buFont typeface="Courier New"/>
              <a:buNone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-US" sz="2000" u="sng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Handles</a:t>
            </a:r>
            <a:r>
              <a:rPr lang="en-US" sz="20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000"/>
              <a:t>are red and underlined in the right-sentential forms.</a:t>
            </a:r>
            <a:endParaRPr sz="2000" u="sng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A Shift-Reduce Parser</a:t>
            </a:r>
            <a:endParaRPr/>
          </a:p>
        </p:txBody>
      </p:sp>
      <p:sp>
        <p:nvSpPr>
          <p:cNvPr id="278" name="Google Shape;278;p10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280" name="Google Shape;280;p10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281" name="Google Shape;281;p10" descr="sr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2514600"/>
            <a:ext cx="5272044" cy="346615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0"/>
          <p:cNvSpPr/>
          <p:nvPr/>
        </p:nvSpPr>
        <p:spPr>
          <a:xfrm>
            <a:off x="228600" y="1390471"/>
            <a:ext cx="86106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Shift</a:t>
            </a: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  <a:r>
              <a:rPr lang="en-US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reduce parsing</a:t>
            </a: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attempts to construct a </a:t>
            </a:r>
            <a:r>
              <a:rPr lang="en-US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parse</a:t>
            </a: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tree for an input string beginning at the leaves and working up towards the root.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It is a process of “</a:t>
            </a:r>
            <a:r>
              <a:rPr lang="en-US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reducing</a:t>
            </a: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” a string </a:t>
            </a:r>
            <a:r>
              <a:rPr lang="en-US" sz="1800" i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</a:t>
            </a: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to the start symbol </a:t>
            </a:r>
            <a:r>
              <a:rPr lang="en-US" sz="1800" i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</a:t>
            </a: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of a grammar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1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ct val="100000"/>
              <a:buFont typeface="Georgia"/>
              <a:buNone/>
            </a:pPr>
            <a:r>
              <a:rPr lang="en-US"/>
              <a:t>Stack Implementation of  Shift-Reduce Parser</a:t>
            </a:r>
            <a:endParaRPr/>
          </a:p>
        </p:txBody>
      </p:sp>
      <p:sp>
        <p:nvSpPr>
          <p:cNvPr id="288" name="Google Shape;288;p11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290" name="Google Shape;290;p11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291" name="Google Shape;291;p11"/>
          <p:cNvSpPr txBox="1">
            <a:spLocks noGrp="1"/>
          </p:cNvSpPr>
          <p:nvPr>
            <p:ph type="body" idx="1"/>
          </p:nvPr>
        </p:nvSpPr>
        <p:spPr>
          <a:xfrm>
            <a:off x="304800" y="1524000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There are four possible actions of a shift-reduce parser </a:t>
            </a:r>
            <a:endParaRPr/>
          </a:p>
          <a:p>
            <a:pPr marL="457200" lvl="0" indent="-327660" algn="l" rtl="0"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sz="2400"/>
          </a:p>
          <a:p>
            <a:pPr marL="800100" lvl="1" indent="-342900" algn="l" rtl="0">
              <a:spcBef>
                <a:spcPts val="400"/>
              </a:spcBef>
              <a:spcAft>
                <a:spcPts val="0"/>
              </a:spcAft>
              <a:buSzPts val="1400"/>
              <a:buFont typeface="Georgia"/>
              <a:buAutoNum type="arabicPeriod"/>
            </a:pPr>
            <a:r>
              <a:rPr lang="en-US" sz="2000" b="1"/>
              <a:t>Shift</a:t>
            </a:r>
            <a:r>
              <a:rPr lang="en-US" sz="2000"/>
              <a:t> :  The next input symbol is shifted onto the top of the stack.</a:t>
            </a:r>
            <a:endParaRPr/>
          </a:p>
          <a:p>
            <a:pPr marL="800100" lvl="1" indent="-342900" algn="l" rtl="0">
              <a:spcBef>
                <a:spcPts val="400"/>
              </a:spcBef>
              <a:spcAft>
                <a:spcPts val="0"/>
              </a:spcAft>
              <a:buSzPts val="1400"/>
              <a:buFont typeface="Georgia"/>
              <a:buAutoNum type="arabicPeriod"/>
            </a:pPr>
            <a:r>
              <a:rPr lang="en-US" sz="2000" b="1"/>
              <a:t>Reduce</a:t>
            </a:r>
            <a:r>
              <a:rPr lang="en-US" sz="2000"/>
              <a:t>: Replace the handle on the top of the stack by the non-terminal.</a:t>
            </a:r>
            <a:endParaRPr/>
          </a:p>
          <a:p>
            <a:pPr marL="800100" lvl="1" indent="-342900" algn="l" rtl="0">
              <a:spcBef>
                <a:spcPts val="400"/>
              </a:spcBef>
              <a:spcAft>
                <a:spcPts val="0"/>
              </a:spcAft>
              <a:buSzPts val="1400"/>
              <a:buFont typeface="Georgia"/>
              <a:buAutoNum type="arabicPeriod"/>
            </a:pPr>
            <a:r>
              <a:rPr lang="en-US" sz="2000" b="1"/>
              <a:t>Accept</a:t>
            </a:r>
            <a:r>
              <a:rPr lang="en-US" sz="2000"/>
              <a:t>: Successful completion of parsing.</a:t>
            </a:r>
            <a:endParaRPr/>
          </a:p>
          <a:p>
            <a:pPr marL="800100" lvl="1" indent="-342900" algn="l" rtl="0">
              <a:spcBef>
                <a:spcPts val="400"/>
              </a:spcBef>
              <a:spcAft>
                <a:spcPts val="0"/>
              </a:spcAft>
              <a:buSzPts val="1400"/>
              <a:buFont typeface="Georgia"/>
              <a:buAutoNum type="arabicPeriod"/>
            </a:pPr>
            <a:r>
              <a:rPr lang="en-US" sz="2000" b="1"/>
              <a:t>Error</a:t>
            </a:r>
            <a:r>
              <a:rPr lang="en-US" sz="2000"/>
              <a:t>: Parser discovers a syntax error, and calls an error recovery routine.</a:t>
            </a:r>
            <a:endParaRPr/>
          </a:p>
          <a:p>
            <a:pPr marL="457200" lvl="0" indent="-45720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endParaRPr sz="1400"/>
          </a:p>
          <a:p>
            <a:pPr marL="457200" lvl="0" indent="-45720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Initial stack just contains only the end-marker $.</a:t>
            </a:r>
            <a:endParaRPr/>
          </a:p>
          <a:p>
            <a:pPr marL="457200" lvl="0" indent="-45720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The end of the input string is marked by the end-marker $.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2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ct val="100000"/>
              <a:buFont typeface="Georgia"/>
              <a:buNone/>
            </a:pPr>
            <a:r>
              <a:rPr lang="en-US"/>
              <a:t>A Stack Implementation of A Shift-Reduce Parser </a:t>
            </a:r>
            <a:endParaRPr/>
          </a:p>
        </p:txBody>
      </p:sp>
      <p:sp>
        <p:nvSpPr>
          <p:cNvPr id="297" name="Google Shape;297;p12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299" name="Google Shape;299;p12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300" name="Google Shape;300;p12"/>
          <p:cNvSpPr txBox="1">
            <a:spLocks noGrp="1"/>
          </p:cNvSpPr>
          <p:nvPr>
            <p:ph type="body" idx="1"/>
          </p:nvPr>
        </p:nvSpPr>
        <p:spPr>
          <a:xfrm>
            <a:off x="446088" y="1447800"/>
            <a:ext cx="7707312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700"/>
              <a:buFont typeface="Georgia"/>
              <a:buNone/>
            </a:pPr>
            <a:r>
              <a:rPr lang="en-US" sz="2000" b="1" u="sng"/>
              <a:t>Stack</a:t>
            </a:r>
            <a:r>
              <a:rPr lang="en-US" sz="2000"/>
              <a:t>		</a:t>
            </a:r>
            <a:r>
              <a:rPr lang="en-US" sz="2000" b="1" u="sng"/>
              <a:t>Input</a:t>
            </a:r>
            <a:r>
              <a:rPr lang="en-US" sz="2000"/>
              <a:t>		</a:t>
            </a:r>
            <a:r>
              <a:rPr lang="en-US" sz="2000" b="1" u="sng"/>
              <a:t>Action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			id+id*id$	shift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</a:t>
            </a:r>
            <a:r>
              <a:rPr lang="en-US" sz="1800">
                <a:solidFill>
                  <a:srgbClr val="CC0000"/>
                </a:solidFill>
              </a:rPr>
              <a:t>id</a:t>
            </a:r>
            <a:r>
              <a:rPr lang="en-US" sz="1800"/>
              <a:t>		+id*id$		reduce by F → id          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</a:t>
            </a:r>
            <a:r>
              <a:rPr lang="en-US" sz="1800">
                <a:solidFill>
                  <a:srgbClr val="CC0000"/>
                </a:solidFill>
              </a:rPr>
              <a:t>F</a:t>
            </a:r>
            <a:r>
              <a:rPr lang="en-US" sz="1800"/>
              <a:t>		+id*id$		reduce by T → F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</a:t>
            </a:r>
            <a:r>
              <a:rPr lang="en-US" sz="1800">
                <a:solidFill>
                  <a:srgbClr val="CC0000"/>
                </a:solidFill>
              </a:rPr>
              <a:t>T</a:t>
            </a:r>
            <a:r>
              <a:rPr lang="en-US" sz="1800"/>
              <a:t>		+id*id$		reduce by E → T			</a:t>
            </a:r>
            <a:endParaRPr sz="1800">
              <a:solidFill>
                <a:srgbClr val="CC0000"/>
              </a:solidFill>
            </a:endParaRPr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$E		+id*id$		shift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$E+		id*id$		shift			</a:t>
            </a:r>
            <a:endParaRPr sz="1800">
              <a:solidFill>
                <a:srgbClr val="CC0000"/>
              </a:solidFill>
            </a:endParaRPr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$E+</a:t>
            </a:r>
            <a:r>
              <a:rPr lang="en-US" sz="1800">
                <a:solidFill>
                  <a:srgbClr val="CC0000"/>
                </a:solidFill>
              </a:rPr>
              <a:t>id</a:t>
            </a:r>
            <a:r>
              <a:rPr lang="en-US" sz="1800"/>
              <a:t>		*id$		reduce by F → id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$E+</a:t>
            </a:r>
            <a:r>
              <a:rPr lang="en-US" sz="1800">
                <a:solidFill>
                  <a:srgbClr val="CC0000"/>
                </a:solidFill>
              </a:rPr>
              <a:t>F</a:t>
            </a:r>
            <a:r>
              <a:rPr lang="en-US" sz="1800"/>
              <a:t>		*id$		reduce by T → F			</a:t>
            </a:r>
            <a:endParaRPr sz="1800">
              <a:solidFill>
                <a:srgbClr val="CC0000"/>
              </a:solidFill>
            </a:endParaRPr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$E+T		*id$		shift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$E+T*		id$		shift				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$E+T*</a:t>
            </a:r>
            <a:r>
              <a:rPr lang="en-US" sz="1800">
                <a:solidFill>
                  <a:srgbClr val="CC0000"/>
                </a:solidFill>
              </a:rPr>
              <a:t>id</a:t>
            </a:r>
            <a:r>
              <a:rPr lang="en-US" sz="1800"/>
              <a:t>		$		reduce by F → id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$E+</a:t>
            </a:r>
            <a:r>
              <a:rPr lang="en-US" sz="1800">
                <a:solidFill>
                  <a:srgbClr val="CC0000"/>
                </a:solidFill>
              </a:rPr>
              <a:t>T*F</a:t>
            </a:r>
            <a:r>
              <a:rPr lang="en-US" sz="1800"/>
              <a:t>		$		reduce by T → T*F</a:t>
            </a:r>
            <a:endParaRPr sz="1800"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</a:t>
            </a:r>
            <a:r>
              <a:rPr lang="en-US" sz="1800">
                <a:solidFill>
                  <a:srgbClr val="CC0000"/>
                </a:solidFill>
              </a:rPr>
              <a:t>E+T</a:t>
            </a:r>
            <a:r>
              <a:rPr lang="en-US" sz="1800"/>
              <a:t>		$		reduce by E → E+T</a:t>
            </a:r>
            <a:endParaRPr/>
          </a:p>
          <a:p>
            <a:pPr marL="274320" lvl="0" indent="-274320" algn="l" rtl="0">
              <a:spcBef>
                <a:spcPts val="360"/>
              </a:spcBef>
              <a:spcAft>
                <a:spcPts val="0"/>
              </a:spcAft>
              <a:buSzPts val="1530"/>
              <a:buFont typeface="Georgia"/>
              <a:buNone/>
            </a:pPr>
            <a:r>
              <a:rPr lang="en-US" sz="1800"/>
              <a:t>$E		$		accept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Conflicts During Shift-Reduce Parsing</a:t>
            </a:r>
            <a:endParaRPr/>
          </a:p>
        </p:txBody>
      </p:sp>
      <p:sp>
        <p:nvSpPr>
          <p:cNvPr id="306" name="Google Shape;306;p13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308" name="Google Shape;308;p13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309" name="Google Shape;309;p13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There are context-free grammars for which shift-reduce parsers cannot be used.</a:t>
            </a:r>
            <a:endParaRPr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Stack contents and the next input symbol may not decide action:</a:t>
            </a:r>
            <a:endParaRPr/>
          </a:p>
          <a:p>
            <a:pPr marL="548640" lvl="1" indent="-274320" algn="l" rtl="0">
              <a:spcBef>
                <a:spcPts val="400"/>
              </a:spcBef>
              <a:spcAft>
                <a:spcPts val="0"/>
              </a:spcAft>
              <a:buSzPts val="1400"/>
              <a:buChar char="⚪"/>
            </a:pPr>
            <a:r>
              <a:rPr lang="en-US" sz="2000" b="1"/>
              <a:t>shift/reduce conflict</a:t>
            </a:r>
            <a:r>
              <a:rPr lang="en-US" sz="2000"/>
              <a:t>: Whether make a shift operation or a reduction.</a:t>
            </a:r>
            <a:endParaRPr/>
          </a:p>
          <a:p>
            <a:pPr marL="548640" lvl="1" indent="-274320" algn="l" rtl="0">
              <a:spcBef>
                <a:spcPts val="400"/>
              </a:spcBef>
              <a:spcAft>
                <a:spcPts val="0"/>
              </a:spcAft>
              <a:buSzPts val="1400"/>
              <a:buChar char="⚪"/>
            </a:pPr>
            <a:r>
              <a:rPr lang="en-US" sz="2000" b="1"/>
              <a:t>reduce/reduce conflict</a:t>
            </a:r>
            <a:r>
              <a:rPr lang="en-US" sz="2000"/>
              <a:t>: The parser cannot decide which of several reductions to make.</a:t>
            </a:r>
            <a:endParaRPr sz="1800"/>
          </a:p>
          <a:p>
            <a:pPr marL="274320" lvl="0" indent="-27432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If a shift-reduce parser cannot be used for a grammar, that grammar is called as non-LR(k) grammar.</a:t>
            </a:r>
            <a:endParaRPr/>
          </a:p>
          <a:p>
            <a:pPr marL="274320" lvl="0" indent="-144780" algn="l" rtl="0"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sz="2400"/>
          </a:p>
          <a:p>
            <a:pPr marL="274320" lvl="0" indent="-27432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040"/>
              <a:buFont typeface="Georgia"/>
              <a:buNone/>
            </a:pPr>
            <a:r>
              <a:rPr lang="en-US" sz="2400"/>
              <a:t>	An ambiguous grammar can never be a LR grammar.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4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Shift-Reduce Parsers</a:t>
            </a:r>
            <a:endParaRPr/>
          </a:p>
        </p:txBody>
      </p:sp>
      <p:sp>
        <p:nvSpPr>
          <p:cNvPr id="315" name="Google Shape;315;p14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317" name="Google Shape;317;p14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318" name="Google Shape;318;p14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rPr lang="en-US" sz="2400"/>
              <a:t>There are two main categories of shift-reduce parsers</a:t>
            </a:r>
            <a:endParaRPr/>
          </a:p>
          <a:p>
            <a:pPr marL="457200" lvl="0" indent="-327660" algn="l" rtl="0"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sz="2400"/>
          </a:p>
          <a:p>
            <a:pPr marL="457200" lvl="0" indent="-457200" algn="l" rtl="0">
              <a:spcBef>
                <a:spcPts val="480"/>
              </a:spcBef>
              <a:spcAft>
                <a:spcPts val="0"/>
              </a:spcAft>
              <a:buSzPts val="2040"/>
              <a:buFont typeface="Georgia"/>
              <a:buAutoNum type="arabicPeriod"/>
            </a:pPr>
            <a:r>
              <a:rPr lang="en-US" sz="2400" b="1"/>
              <a:t>Operator-Precedence Parser</a:t>
            </a:r>
            <a:endParaRPr/>
          </a:p>
          <a:p>
            <a:pPr marL="800100" lvl="1" indent="-342900" algn="l" rtl="0">
              <a:spcBef>
                <a:spcPts val="360"/>
              </a:spcBef>
              <a:spcAft>
                <a:spcPts val="0"/>
              </a:spcAft>
              <a:buSzPts val="1260"/>
              <a:buChar char="⚪"/>
            </a:pPr>
            <a:r>
              <a:rPr lang="en-US" sz="1800"/>
              <a:t>	</a:t>
            </a:r>
            <a:r>
              <a:rPr lang="en-US" sz="1800">
                <a:solidFill>
                  <a:schemeClr val="dk1"/>
                </a:solidFill>
              </a:rPr>
              <a:t>simple, but only a small class of grammars.</a:t>
            </a:r>
            <a:endParaRPr sz="2000" b="1">
              <a:solidFill>
                <a:schemeClr val="dk1"/>
              </a:solidFill>
            </a:endParaRPr>
          </a:p>
          <a:p>
            <a:pPr marL="800100" lvl="1" indent="-254000" algn="l" rtl="0"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b="1"/>
          </a:p>
          <a:p>
            <a:pPr marL="457200" lvl="0" indent="-457200" algn="l" rtl="0">
              <a:spcBef>
                <a:spcPts val="480"/>
              </a:spcBef>
              <a:spcAft>
                <a:spcPts val="0"/>
              </a:spcAft>
              <a:buSzPts val="2040"/>
              <a:buFont typeface="Georgia"/>
              <a:buAutoNum type="arabicPeriod"/>
            </a:pPr>
            <a:r>
              <a:rPr lang="en-US" sz="2400" b="1"/>
              <a:t>LR-Parsers</a:t>
            </a:r>
            <a:endParaRPr/>
          </a:p>
          <a:p>
            <a:pPr marL="800100" lvl="1" indent="-342900" algn="l" rtl="0">
              <a:spcBef>
                <a:spcPts val="320"/>
              </a:spcBef>
              <a:spcAft>
                <a:spcPts val="0"/>
              </a:spcAft>
              <a:buSzPts val="1120"/>
              <a:buChar char="⚪"/>
            </a:pPr>
            <a:r>
              <a:rPr lang="en-US" sz="1600">
                <a:solidFill>
                  <a:schemeClr val="dk1"/>
                </a:solidFill>
              </a:rPr>
              <a:t>covers wide range of grammars.</a:t>
            </a:r>
            <a:endParaRPr/>
          </a:p>
          <a:p>
            <a:pPr marL="1219200" lvl="2" indent="-304800" algn="l" rtl="0">
              <a:spcBef>
                <a:spcPts val="320"/>
              </a:spcBef>
              <a:spcAft>
                <a:spcPts val="0"/>
              </a:spcAft>
              <a:buSzPts val="1200"/>
              <a:buChar char="⯍"/>
            </a:pPr>
            <a:r>
              <a:rPr lang="en-US" sz="1600"/>
              <a:t>SLR – simple LR parser </a:t>
            </a:r>
            <a:endParaRPr/>
          </a:p>
          <a:p>
            <a:pPr marL="1219200" lvl="2" indent="-304800" algn="l" rtl="0">
              <a:spcBef>
                <a:spcPts val="320"/>
              </a:spcBef>
              <a:spcAft>
                <a:spcPts val="0"/>
              </a:spcAft>
              <a:buSzPts val="1200"/>
              <a:buChar char="⯍"/>
            </a:pPr>
            <a:r>
              <a:rPr lang="en-US" sz="1600"/>
              <a:t>LR – most general LR parser</a:t>
            </a:r>
            <a:endParaRPr/>
          </a:p>
          <a:p>
            <a:pPr marL="1219200" lvl="2" indent="-304800" algn="l" rtl="0">
              <a:spcBef>
                <a:spcPts val="320"/>
              </a:spcBef>
              <a:spcAft>
                <a:spcPts val="0"/>
              </a:spcAft>
              <a:buSzPts val="1200"/>
              <a:buChar char="⯍"/>
            </a:pPr>
            <a:r>
              <a:rPr lang="en-US" sz="1600"/>
              <a:t>LALR – intermediate LR parser (lookhead LR parser)</a:t>
            </a:r>
            <a:endParaRPr/>
          </a:p>
          <a:p>
            <a:pPr marL="800100" lvl="1" indent="-342900" algn="l" rtl="0">
              <a:spcBef>
                <a:spcPts val="320"/>
              </a:spcBef>
              <a:spcAft>
                <a:spcPts val="0"/>
              </a:spcAft>
              <a:buSzPts val="1120"/>
              <a:buChar char="⚪"/>
            </a:pPr>
            <a:r>
              <a:rPr lang="en-US" sz="1600">
                <a:solidFill>
                  <a:schemeClr val="dk1"/>
                </a:solidFill>
              </a:rPr>
              <a:t>SLR, LR and LALR work same, only their parsing tables are different.</a:t>
            </a:r>
            <a:endParaRPr/>
          </a:p>
        </p:txBody>
      </p:sp>
      <p:grpSp>
        <p:nvGrpSpPr>
          <p:cNvPr id="319" name="Google Shape;319;p14"/>
          <p:cNvGrpSpPr/>
          <p:nvPr/>
        </p:nvGrpSpPr>
        <p:grpSpPr>
          <a:xfrm>
            <a:off x="6448425" y="2362200"/>
            <a:ext cx="2390775" cy="2590800"/>
            <a:chOff x="3264" y="1680"/>
            <a:chExt cx="1632" cy="1632"/>
          </a:xfrm>
        </p:grpSpPr>
        <p:sp>
          <p:nvSpPr>
            <p:cNvPr id="320" name="Google Shape;320;p14"/>
            <p:cNvSpPr/>
            <p:nvPr/>
          </p:nvSpPr>
          <p:spPr>
            <a:xfrm>
              <a:off x="3264" y="1680"/>
              <a:ext cx="1632" cy="1632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321" name="Google Shape;321;p14"/>
            <p:cNvGrpSpPr/>
            <p:nvPr/>
          </p:nvGrpSpPr>
          <p:grpSpPr>
            <a:xfrm>
              <a:off x="3456" y="1872"/>
              <a:ext cx="1248" cy="1248"/>
              <a:chOff x="3456" y="1872"/>
              <a:chExt cx="1248" cy="1248"/>
            </a:xfrm>
          </p:grpSpPr>
          <p:sp>
            <p:nvSpPr>
              <p:cNvPr id="322" name="Google Shape;322;p14"/>
              <p:cNvSpPr/>
              <p:nvPr/>
            </p:nvSpPr>
            <p:spPr>
              <a:xfrm>
                <a:off x="3456" y="1872"/>
                <a:ext cx="1248" cy="1248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3" name="Google Shape;323;p14"/>
              <p:cNvSpPr/>
              <p:nvPr/>
            </p:nvSpPr>
            <p:spPr>
              <a:xfrm>
                <a:off x="3840" y="2256"/>
                <a:ext cx="480" cy="48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4" name="Google Shape;324;p14"/>
              <p:cNvSpPr/>
              <p:nvPr/>
            </p:nvSpPr>
            <p:spPr>
              <a:xfrm>
                <a:off x="3648" y="2064"/>
                <a:ext cx="864" cy="864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325" name="Google Shape;325;p14"/>
          <p:cNvSpPr txBox="1"/>
          <p:nvPr/>
        </p:nvSpPr>
        <p:spPr>
          <a:xfrm>
            <a:off x="7382636" y="3488531"/>
            <a:ext cx="55880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SLR</a:t>
            </a:r>
            <a:endParaRPr/>
          </a:p>
        </p:txBody>
      </p:sp>
      <p:sp>
        <p:nvSpPr>
          <p:cNvPr id="326" name="Google Shape;326;p14"/>
          <p:cNvSpPr txBox="1"/>
          <p:nvPr/>
        </p:nvSpPr>
        <p:spPr>
          <a:xfrm>
            <a:off x="7234237" y="2376196"/>
            <a:ext cx="581025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CFG</a:t>
            </a:r>
            <a:endParaRPr/>
          </a:p>
        </p:txBody>
      </p:sp>
      <p:sp>
        <p:nvSpPr>
          <p:cNvPr id="327" name="Google Shape;327;p14"/>
          <p:cNvSpPr txBox="1"/>
          <p:nvPr/>
        </p:nvSpPr>
        <p:spPr>
          <a:xfrm>
            <a:off x="7159592" y="2714334"/>
            <a:ext cx="446088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LR</a:t>
            </a:r>
            <a:endParaRPr/>
          </a:p>
        </p:txBody>
      </p:sp>
      <p:sp>
        <p:nvSpPr>
          <p:cNvPr id="328" name="Google Shape;328;p14"/>
          <p:cNvSpPr txBox="1"/>
          <p:nvPr/>
        </p:nvSpPr>
        <p:spPr>
          <a:xfrm>
            <a:off x="7173198" y="3052472"/>
            <a:ext cx="71755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LALR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"/>
          <p:cNvSpPr txBox="1">
            <a:spLocks noGrp="1"/>
          </p:cNvSpPr>
          <p:nvPr>
            <p:ph type="sldNum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335" name="Google Shape;335;p15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LR Parsing Algorithm</a:t>
            </a:r>
            <a:endParaRPr/>
          </a:p>
        </p:txBody>
      </p:sp>
      <p:graphicFrame>
        <p:nvGraphicFramePr>
          <p:cNvPr id="336" name="Google Shape;336;p15"/>
          <p:cNvGraphicFramePr/>
          <p:nvPr/>
        </p:nvGraphicFramePr>
        <p:xfrm>
          <a:off x="984250" y="2209800"/>
          <a:ext cx="633050" cy="3603400"/>
        </p:xfrm>
        <a:graphic>
          <a:graphicData uri="http://schemas.openxmlformats.org/drawingml/2006/table">
            <a:tbl>
              <a:tblPr>
                <a:noFill/>
                <a:tableStyleId>{EB44BB17-EA47-4F54-AE7B-380B9F717CB1}</a:tableStyleId>
              </a:tblPr>
              <a:tblGrid>
                <a:gridCol w="63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m-1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m-1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.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.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337" name="Google Shape;337;p15"/>
          <p:cNvGraphicFramePr/>
          <p:nvPr/>
        </p:nvGraphicFramePr>
        <p:xfrm>
          <a:off x="3657600" y="1508760"/>
          <a:ext cx="2696300" cy="396250"/>
        </p:xfrm>
        <a:graphic>
          <a:graphicData uri="http://schemas.openxmlformats.org/drawingml/2006/table">
            <a:tbl>
              <a:tblPr>
                <a:noFill/>
                <a:tableStyleId>{EB44BB17-EA47-4F54-AE7B-380B9F717CB1}</a:tableStyleId>
              </a:tblPr>
              <a:tblGrid>
                <a:gridCol w="44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9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3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...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...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</a:t>
                      </a:r>
                      <a:r>
                        <a:rPr lang="en-US" sz="2000" b="0" i="0" u="none" strike="noStrike" cap="none" baseline="-25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8" name="Google Shape;338;p15"/>
          <p:cNvGraphicFramePr/>
          <p:nvPr/>
        </p:nvGraphicFramePr>
        <p:xfrm>
          <a:off x="2954338" y="4191000"/>
          <a:ext cx="4595450" cy="2009277"/>
        </p:xfrm>
        <a:graphic>
          <a:graphicData uri="http://schemas.openxmlformats.org/drawingml/2006/table">
            <a:tbl>
              <a:tblPr>
                <a:noFill/>
                <a:tableStyleId>{EB44BB17-EA47-4F54-AE7B-380B9F717CB1}</a:tableStyleId>
              </a:tblPr>
              <a:tblGrid>
                <a:gridCol w="22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8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Action Table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</a:t>
                      </a: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terminals and $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         four different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        actions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Goto Table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</a:t>
                      </a: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non-terminal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            each item is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          a state number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39" name="Google Shape;339;p15"/>
          <p:cNvCxnSpPr/>
          <p:nvPr/>
        </p:nvCxnSpPr>
        <p:spPr>
          <a:xfrm>
            <a:off x="3305175" y="4953000"/>
            <a:ext cx="17240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" name="Google Shape;340;p15"/>
          <p:cNvCxnSpPr/>
          <p:nvPr/>
        </p:nvCxnSpPr>
        <p:spPr>
          <a:xfrm>
            <a:off x="3305175" y="4953000"/>
            <a:ext cx="0" cy="1295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" name="Google Shape;341;p15"/>
          <p:cNvCxnSpPr/>
          <p:nvPr/>
        </p:nvCxnSpPr>
        <p:spPr>
          <a:xfrm>
            <a:off x="5627688" y="4953000"/>
            <a:ext cx="1828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" name="Google Shape;342;p15"/>
          <p:cNvCxnSpPr/>
          <p:nvPr/>
        </p:nvCxnSpPr>
        <p:spPr>
          <a:xfrm>
            <a:off x="5627688" y="4953000"/>
            <a:ext cx="0" cy="121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343" name="Google Shape;343;p15"/>
          <p:cNvGraphicFramePr/>
          <p:nvPr/>
        </p:nvGraphicFramePr>
        <p:xfrm>
          <a:off x="3587750" y="2438400"/>
          <a:ext cx="2696300" cy="1211275"/>
        </p:xfrm>
        <a:graphic>
          <a:graphicData uri="http://schemas.openxmlformats.org/drawingml/2006/table">
            <a:tbl>
              <a:tblPr>
                <a:noFill/>
                <a:tableStyleId>{EB44BB17-EA47-4F54-AE7B-380B9F717CB1}</a:tableStyleId>
              </a:tblPr>
              <a:tblGrid>
                <a:gridCol w="269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Georgia"/>
                        <a:buNone/>
                      </a:pPr>
                      <a:endParaRPr sz="20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LR Parsing Algorithm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4" name="Google Shape;344;p15"/>
          <p:cNvSpPr txBox="1"/>
          <p:nvPr/>
        </p:nvSpPr>
        <p:spPr>
          <a:xfrm>
            <a:off x="844550" y="1752600"/>
            <a:ext cx="658813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stack</a:t>
            </a:r>
            <a:endParaRPr/>
          </a:p>
        </p:txBody>
      </p:sp>
      <p:sp>
        <p:nvSpPr>
          <p:cNvPr id="345" name="Google Shape;345;p15"/>
          <p:cNvSpPr txBox="1"/>
          <p:nvPr/>
        </p:nvSpPr>
        <p:spPr>
          <a:xfrm>
            <a:off x="3024188" y="1535112"/>
            <a:ext cx="658812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input</a:t>
            </a:r>
            <a:endParaRPr/>
          </a:p>
        </p:txBody>
      </p:sp>
      <p:sp>
        <p:nvSpPr>
          <p:cNvPr id="346" name="Google Shape;346;p15"/>
          <p:cNvSpPr txBox="1"/>
          <p:nvPr/>
        </p:nvSpPr>
        <p:spPr>
          <a:xfrm>
            <a:off x="7385050" y="2830512"/>
            <a:ext cx="774700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output</a:t>
            </a:r>
            <a:endParaRPr/>
          </a:p>
        </p:txBody>
      </p:sp>
      <p:cxnSp>
        <p:nvCxnSpPr>
          <p:cNvPr id="347" name="Google Shape;347;p15"/>
          <p:cNvCxnSpPr/>
          <p:nvPr/>
        </p:nvCxnSpPr>
        <p:spPr>
          <a:xfrm rot="10800000">
            <a:off x="1617662" y="2514600"/>
            <a:ext cx="1963737" cy="15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48" name="Google Shape;348;p15"/>
          <p:cNvCxnSpPr/>
          <p:nvPr/>
        </p:nvCxnSpPr>
        <p:spPr>
          <a:xfrm flipH="1">
            <a:off x="4114799" y="3657600"/>
            <a:ext cx="738188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49" name="Google Shape;349;p15"/>
          <p:cNvCxnSpPr/>
          <p:nvPr/>
        </p:nvCxnSpPr>
        <p:spPr>
          <a:xfrm>
            <a:off x="4852988" y="3657600"/>
            <a:ext cx="709612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50" name="Google Shape;350;p15"/>
          <p:cNvCxnSpPr/>
          <p:nvPr/>
        </p:nvCxnSpPr>
        <p:spPr>
          <a:xfrm rot="10800000">
            <a:off x="4924425" y="1898400"/>
            <a:ext cx="0" cy="540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51" name="Google Shape;351;p15"/>
          <p:cNvCxnSpPr/>
          <p:nvPr/>
        </p:nvCxnSpPr>
        <p:spPr>
          <a:xfrm>
            <a:off x="6330950" y="3048000"/>
            <a:ext cx="1125538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2" name="Google Shape;352;p15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6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359" name="Google Shape;359;p16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LR Parsers</a:t>
            </a:r>
            <a:endParaRPr/>
          </a:p>
        </p:txBody>
      </p:sp>
      <p:sp>
        <p:nvSpPr>
          <p:cNvPr id="360" name="Google Shape;360;p16"/>
          <p:cNvSpPr txBox="1">
            <a:spLocks noGrp="1"/>
          </p:cNvSpPr>
          <p:nvPr>
            <p:ph type="body" idx="1"/>
          </p:nvPr>
        </p:nvSpPr>
        <p:spPr>
          <a:xfrm>
            <a:off x="304800" y="1143000"/>
            <a:ext cx="8651875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1555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endParaRPr sz="2200"/>
          </a:p>
          <a:p>
            <a:pPr marL="274320" lvl="0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The most powerful shift-reduce parsing (yet efficient) is:</a:t>
            </a:r>
            <a:endParaRPr/>
          </a:p>
          <a:p>
            <a:pPr marL="274320" lvl="0" indent="-155575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70"/>
              <a:buNone/>
            </a:pPr>
            <a:endParaRPr sz="2200"/>
          </a:p>
          <a:p>
            <a:pPr marL="274320" lvl="0" indent="-27432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70"/>
              <a:buFont typeface="Georgia"/>
              <a:buNone/>
            </a:pPr>
            <a:r>
              <a:rPr lang="en-US" sz="2200"/>
              <a:t>		 LR(k) parsing.</a:t>
            </a:r>
            <a:endParaRPr/>
          </a:p>
          <a:p>
            <a:pPr marL="274320" lvl="0" indent="-155575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70"/>
              <a:buNone/>
            </a:pPr>
            <a:endParaRPr sz="2200"/>
          </a:p>
          <a:p>
            <a:pPr marL="274320" lvl="0" indent="-2743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70"/>
              <a:buFont typeface="Georgia"/>
              <a:buNone/>
            </a:pPr>
            <a:r>
              <a:rPr lang="en-US" sz="2200"/>
              <a:t>		left to right 	right-most	k lookhead</a:t>
            </a:r>
            <a:endParaRPr sz="2200"/>
          </a:p>
          <a:p>
            <a:pPr marL="274320" lvl="0" indent="-2743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70"/>
              <a:buFont typeface="Georgia"/>
              <a:buNone/>
            </a:pPr>
            <a:r>
              <a:rPr lang="en-US" sz="2200"/>
              <a:t>		scanning 	derivation	(k is omitted 🡺 it is 1)</a:t>
            </a:r>
            <a:endParaRPr sz="2200"/>
          </a:p>
          <a:p>
            <a:pPr marL="274320" lvl="0" indent="-27432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70"/>
              <a:buFont typeface="Georgia"/>
              <a:buNone/>
            </a:pPr>
            <a:endParaRPr sz="2200"/>
          </a:p>
          <a:p>
            <a:pPr marL="274320" lvl="0" indent="-27432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LR parsing is attractive because:</a:t>
            </a:r>
            <a:endParaRPr/>
          </a:p>
          <a:p>
            <a:pPr marL="548640" lvl="1" indent="-27432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40"/>
              <a:buChar char="⚪"/>
            </a:pPr>
            <a:r>
              <a:rPr lang="en-US" sz="2200">
                <a:solidFill>
                  <a:schemeClr val="dk1"/>
                </a:solidFill>
              </a:rPr>
              <a:t>LR parsing is most general non-backtracking shift-reduce parsing.</a:t>
            </a:r>
            <a:endParaRPr/>
          </a:p>
          <a:p>
            <a:pPr marL="548640" lvl="1" indent="-27432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40"/>
              <a:buChar char="⚪"/>
            </a:pPr>
            <a:r>
              <a:rPr lang="en-US" sz="2200">
                <a:solidFill>
                  <a:schemeClr val="dk1"/>
                </a:solidFill>
              </a:rPr>
              <a:t>The class of grammars that can be parsed using LR method is a proper superset of the class of grammars that can be parsed with predictive parsers.                                                    		</a:t>
            </a:r>
            <a:endParaRPr/>
          </a:p>
          <a:p>
            <a:pPr marL="548640" lvl="1" indent="-27432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40"/>
              <a:buChar char="⚪"/>
            </a:pPr>
            <a:r>
              <a:rPr lang="en-US" sz="2200">
                <a:solidFill>
                  <a:schemeClr val="dk1"/>
                </a:solidFill>
              </a:rPr>
              <a:t>An LR-parser can detect a syntactic error as soon as it is possible to do so a left-to-right scan of the input.</a:t>
            </a:r>
            <a:endParaRPr/>
          </a:p>
          <a:p>
            <a:pPr marL="27432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Font typeface="Georgia"/>
              <a:buNone/>
            </a:pPr>
            <a:endParaRPr sz="2200"/>
          </a:p>
        </p:txBody>
      </p:sp>
      <p:sp>
        <p:nvSpPr>
          <p:cNvPr id="361" name="Google Shape;361;p16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7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368" name="Google Shape;368;p17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A Configuration of LR Parsing Algorithm</a:t>
            </a:r>
            <a:endParaRPr/>
          </a:p>
        </p:txBody>
      </p:sp>
      <p:sp>
        <p:nvSpPr>
          <p:cNvPr id="369" name="Google Shape;369;p17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295"/>
              <a:buChar char="⚫"/>
            </a:pPr>
            <a:r>
              <a:rPr lang="en-US"/>
              <a:t>A configuration of a LR parsing is:</a:t>
            </a:r>
            <a:endParaRPr/>
          </a:p>
          <a:p>
            <a:pPr marL="274320" lvl="0" indent="-128587" algn="l" rtl="0">
              <a:spcBef>
                <a:spcPts val="540"/>
              </a:spcBef>
              <a:spcAft>
                <a:spcPts val="0"/>
              </a:spcAft>
              <a:buSzPts val="2295"/>
              <a:buNone/>
            </a:pPr>
            <a:endParaRPr/>
          </a:p>
          <a:p>
            <a:pPr marL="274320" lvl="0" indent="-274320" algn="l" rtl="0">
              <a:spcBef>
                <a:spcPts val="200"/>
              </a:spcBef>
              <a:spcAft>
                <a:spcPts val="0"/>
              </a:spcAft>
              <a:buSzPts val="850"/>
              <a:buFont typeface="Georgia"/>
              <a:buNone/>
            </a:pPr>
            <a:endParaRPr sz="1000"/>
          </a:p>
          <a:p>
            <a:pPr marL="274320" lvl="0" indent="-274320" algn="l" rtl="0">
              <a:spcBef>
                <a:spcPts val="54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		( S</a:t>
            </a:r>
            <a:r>
              <a:rPr lang="en-US" baseline="-25000"/>
              <a:t>o</a:t>
            </a:r>
            <a:r>
              <a:rPr lang="en-US"/>
              <a:t> X</a:t>
            </a:r>
            <a:r>
              <a:rPr lang="en-US" baseline="-25000"/>
              <a:t>1</a:t>
            </a:r>
            <a:r>
              <a:rPr lang="en-US"/>
              <a:t> S</a:t>
            </a:r>
            <a:r>
              <a:rPr lang="en-US" baseline="-25000"/>
              <a:t>1 </a:t>
            </a:r>
            <a:r>
              <a:rPr lang="en-US"/>
              <a:t>... X</a:t>
            </a:r>
            <a:r>
              <a:rPr lang="en-US" baseline="-25000"/>
              <a:t>m</a:t>
            </a:r>
            <a:r>
              <a:rPr lang="en-US"/>
              <a:t> </a:t>
            </a:r>
            <a:r>
              <a:rPr lang="en-US">
                <a:solidFill>
                  <a:schemeClr val="accent2"/>
                </a:solidFill>
              </a:rPr>
              <a:t>S</a:t>
            </a:r>
            <a:r>
              <a:rPr lang="en-US" baseline="-25000">
                <a:solidFill>
                  <a:schemeClr val="accent2"/>
                </a:solidFill>
              </a:rPr>
              <a:t>m</a:t>
            </a:r>
            <a:r>
              <a:rPr lang="en-US"/>
              <a:t>,  </a:t>
            </a:r>
            <a:r>
              <a:rPr lang="en-US">
                <a:solidFill>
                  <a:schemeClr val="accent2"/>
                </a:solidFill>
              </a:rPr>
              <a:t>a</a:t>
            </a:r>
            <a:r>
              <a:rPr lang="en-US" baseline="-25000">
                <a:solidFill>
                  <a:schemeClr val="accent2"/>
                </a:solidFill>
              </a:rPr>
              <a:t>i</a:t>
            </a:r>
            <a:r>
              <a:rPr lang="en-US"/>
              <a:t> a</a:t>
            </a:r>
            <a:r>
              <a:rPr lang="en-US" baseline="-25000"/>
              <a:t>i+1</a:t>
            </a:r>
            <a:r>
              <a:rPr lang="en-US"/>
              <a:t> ... a</a:t>
            </a:r>
            <a:r>
              <a:rPr lang="en-US" baseline="-25000"/>
              <a:t>n</a:t>
            </a:r>
            <a:r>
              <a:rPr lang="en-US"/>
              <a:t> $ )</a:t>
            </a:r>
            <a:endParaRPr/>
          </a:p>
          <a:p>
            <a:pPr marL="274320" lvl="0" indent="-274320" algn="l" rtl="0">
              <a:spcBef>
                <a:spcPts val="540"/>
              </a:spcBef>
              <a:spcAft>
                <a:spcPts val="0"/>
              </a:spcAft>
              <a:buSzPts val="2295"/>
              <a:buFont typeface="Georgia"/>
              <a:buNone/>
            </a:pPr>
            <a:endParaRPr/>
          </a:p>
          <a:p>
            <a:pPr marL="274320" lvl="0" indent="-274320" algn="l" rtl="0">
              <a:spcBef>
                <a:spcPts val="54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		Stack			Rest of Input</a:t>
            </a:r>
            <a:endParaRPr/>
          </a:p>
          <a:p>
            <a:pPr marL="274320" lvl="0" indent="-274320" algn="l" rtl="0">
              <a:spcBef>
                <a:spcPts val="540"/>
              </a:spcBef>
              <a:spcAft>
                <a:spcPts val="0"/>
              </a:spcAft>
              <a:buSzPts val="2295"/>
              <a:buFont typeface="Georgia"/>
              <a:buNone/>
            </a:pPr>
            <a:endParaRPr/>
          </a:p>
          <a:p>
            <a:pPr marL="274320" lvl="0" indent="-274320" algn="l" rtl="0">
              <a:spcBef>
                <a:spcPts val="540"/>
              </a:spcBef>
              <a:spcAft>
                <a:spcPts val="0"/>
              </a:spcAft>
              <a:buSzPts val="2295"/>
              <a:buChar char="⚫"/>
            </a:pPr>
            <a:r>
              <a:rPr lang="en-US">
                <a:solidFill>
                  <a:schemeClr val="accent2"/>
                </a:solidFill>
              </a:rPr>
              <a:t>S</a:t>
            </a:r>
            <a:r>
              <a:rPr lang="en-US" baseline="-25000">
                <a:solidFill>
                  <a:schemeClr val="accent2"/>
                </a:solidFill>
              </a:rPr>
              <a:t>m</a:t>
            </a:r>
            <a:r>
              <a:rPr lang="en-US"/>
              <a:t> and </a:t>
            </a:r>
            <a:r>
              <a:rPr lang="en-US">
                <a:solidFill>
                  <a:schemeClr val="accent2"/>
                </a:solidFill>
              </a:rPr>
              <a:t>a</a:t>
            </a:r>
            <a:r>
              <a:rPr lang="en-US" baseline="-25000">
                <a:solidFill>
                  <a:schemeClr val="accent2"/>
                </a:solidFill>
              </a:rPr>
              <a:t>i</a:t>
            </a:r>
            <a:r>
              <a:rPr lang="en-US" baseline="-25000"/>
              <a:t> </a:t>
            </a:r>
            <a:r>
              <a:rPr lang="en-US"/>
              <a:t> decides the parser action by consulting the parsing action table.  </a:t>
            </a:r>
            <a:endParaRPr/>
          </a:p>
          <a:p>
            <a:pPr marL="274320" lvl="0" indent="-274320" algn="l" rtl="0">
              <a:spcBef>
                <a:spcPts val="540"/>
              </a:spcBef>
              <a:spcAft>
                <a:spcPts val="0"/>
              </a:spcAft>
              <a:buSzPts val="2295"/>
              <a:buChar char="⚫"/>
            </a:pPr>
            <a:r>
              <a:rPr lang="en-US" i="1"/>
              <a:t>Initial Stack</a:t>
            </a:r>
            <a:r>
              <a:rPr lang="en-US"/>
              <a:t>  contains just S</a:t>
            </a:r>
            <a:r>
              <a:rPr lang="en-US" baseline="-25000"/>
              <a:t>o</a:t>
            </a:r>
            <a:endParaRPr/>
          </a:p>
          <a:p>
            <a:pPr marL="274320" lvl="0" indent="-274320" algn="l" rtl="0">
              <a:spcBef>
                <a:spcPts val="540"/>
              </a:spcBef>
              <a:spcAft>
                <a:spcPts val="0"/>
              </a:spcAft>
              <a:buSzPts val="2295"/>
              <a:buFont typeface="Georgia"/>
              <a:buNone/>
            </a:pPr>
            <a:endParaRPr/>
          </a:p>
        </p:txBody>
      </p:sp>
      <p:cxnSp>
        <p:nvCxnSpPr>
          <p:cNvPr id="370" name="Google Shape;370;p17"/>
          <p:cNvCxnSpPr/>
          <p:nvPr/>
        </p:nvCxnSpPr>
        <p:spPr>
          <a:xfrm>
            <a:off x="1447800" y="2743200"/>
            <a:ext cx="1970088" cy="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1" name="Google Shape;371;p17"/>
          <p:cNvCxnSpPr/>
          <p:nvPr/>
        </p:nvCxnSpPr>
        <p:spPr>
          <a:xfrm>
            <a:off x="4191000" y="2819400"/>
            <a:ext cx="1406525" cy="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2" name="Google Shape;372;p17"/>
          <p:cNvCxnSpPr/>
          <p:nvPr/>
        </p:nvCxnSpPr>
        <p:spPr>
          <a:xfrm rot="10800000" flipH="1">
            <a:off x="1676400" y="3048000"/>
            <a:ext cx="415925" cy="762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3" name="Google Shape;373;p17"/>
          <p:cNvCxnSpPr/>
          <p:nvPr/>
        </p:nvCxnSpPr>
        <p:spPr>
          <a:xfrm rot="10800000" flipH="1">
            <a:off x="4495800" y="3200400"/>
            <a:ext cx="146050" cy="60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74" name="Google Shape;374;p17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8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381" name="Google Shape;381;p18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Actions of A LR-Parser</a:t>
            </a:r>
            <a:endParaRPr/>
          </a:p>
        </p:txBody>
      </p:sp>
      <p:sp>
        <p:nvSpPr>
          <p:cNvPr id="382" name="Google Shape;382;p18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5000"/>
              <a:buFont typeface="Georgia"/>
              <a:buAutoNum type="arabicPeriod"/>
            </a:pPr>
            <a:r>
              <a:rPr lang="en-US" b="1"/>
              <a:t>shift s</a:t>
            </a:r>
            <a:r>
              <a:rPr lang="en-US"/>
              <a:t>  -- shifts the next input symbol and the state </a:t>
            </a:r>
            <a:r>
              <a:rPr lang="en-US" b="1"/>
              <a:t>s</a:t>
            </a:r>
            <a:r>
              <a:rPr lang="en-US"/>
              <a:t> onto the stack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	</a:t>
            </a:r>
            <a:r>
              <a:rPr lang="en-US" sz="2000"/>
              <a:t>( S</a:t>
            </a:r>
            <a:r>
              <a:rPr lang="en-US" sz="2000" baseline="-25000"/>
              <a:t>o</a:t>
            </a:r>
            <a:r>
              <a:rPr lang="en-US" sz="2000"/>
              <a:t> X</a:t>
            </a:r>
            <a:r>
              <a:rPr lang="en-US" sz="2000" baseline="-25000"/>
              <a:t>1</a:t>
            </a:r>
            <a:r>
              <a:rPr lang="en-US" sz="2000"/>
              <a:t> S</a:t>
            </a:r>
            <a:r>
              <a:rPr lang="en-US" sz="2000" baseline="-25000"/>
              <a:t>1 </a:t>
            </a:r>
            <a:r>
              <a:rPr lang="en-US" sz="2000"/>
              <a:t>... X</a:t>
            </a:r>
            <a:r>
              <a:rPr lang="en-US" sz="2000" baseline="-25000"/>
              <a:t>m</a:t>
            </a:r>
            <a:r>
              <a:rPr lang="en-US" sz="2000"/>
              <a:t> S</a:t>
            </a:r>
            <a:r>
              <a:rPr lang="en-US" sz="2000" baseline="-25000"/>
              <a:t>m</a:t>
            </a:r>
            <a:r>
              <a:rPr lang="en-US" sz="2000"/>
              <a:t>, a</a:t>
            </a:r>
            <a:r>
              <a:rPr lang="en-US" sz="2000" baseline="-25000"/>
              <a:t>i</a:t>
            </a:r>
            <a:r>
              <a:rPr lang="en-US" sz="2000"/>
              <a:t> a</a:t>
            </a:r>
            <a:r>
              <a:rPr lang="en-US" sz="2000" baseline="-25000"/>
              <a:t>i+1</a:t>
            </a:r>
            <a:r>
              <a:rPr lang="en-US" sz="2000"/>
              <a:t> ... a</a:t>
            </a:r>
            <a:r>
              <a:rPr lang="en-US" sz="2000" baseline="-25000"/>
              <a:t>n</a:t>
            </a:r>
            <a:r>
              <a:rPr lang="en-US" sz="2000"/>
              <a:t> $ )  🡺 ( S</a:t>
            </a:r>
            <a:r>
              <a:rPr lang="en-US" sz="2000" baseline="-25000"/>
              <a:t>o</a:t>
            </a:r>
            <a:r>
              <a:rPr lang="en-US" sz="2000"/>
              <a:t> X</a:t>
            </a:r>
            <a:r>
              <a:rPr lang="en-US" sz="2000" baseline="-25000"/>
              <a:t>1</a:t>
            </a:r>
            <a:r>
              <a:rPr lang="en-US" sz="2000"/>
              <a:t> S</a:t>
            </a:r>
            <a:r>
              <a:rPr lang="en-US" sz="2000" baseline="-25000"/>
              <a:t>1 </a:t>
            </a:r>
            <a:r>
              <a:rPr lang="en-US" sz="2000"/>
              <a:t>... X</a:t>
            </a:r>
            <a:r>
              <a:rPr lang="en-US" sz="2000" baseline="-25000"/>
              <a:t>m</a:t>
            </a:r>
            <a:r>
              <a:rPr lang="en-US" sz="2000"/>
              <a:t> S</a:t>
            </a:r>
            <a:r>
              <a:rPr lang="en-US" sz="2000" baseline="-25000"/>
              <a:t>m </a:t>
            </a:r>
            <a:r>
              <a:rPr lang="en-US" sz="2000">
                <a:solidFill>
                  <a:srgbClr val="CC0000"/>
                </a:solidFill>
              </a:rPr>
              <a:t>a</a:t>
            </a:r>
            <a:r>
              <a:rPr lang="en-US" sz="2000" baseline="-25000">
                <a:solidFill>
                  <a:srgbClr val="CC0000"/>
                </a:solidFill>
              </a:rPr>
              <a:t>i </a:t>
            </a:r>
            <a:r>
              <a:rPr lang="en-US" sz="2000">
                <a:solidFill>
                  <a:srgbClr val="CC0000"/>
                </a:solidFill>
              </a:rPr>
              <a:t>s</a:t>
            </a:r>
            <a:r>
              <a:rPr lang="en-US" sz="2000"/>
              <a:t>, a</a:t>
            </a:r>
            <a:r>
              <a:rPr lang="en-US" sz="2000" baseline="-25000"/>
              <a:t>i+1</a:t>
            </a:r>
            <a:r>
              <a:rPr lang="en-US" sz="2000"/>
              <a:t> ... a</a:t>
            </a:r>
            <a:r>
              <a:rPr lang="en-US" sz="2000" baseline="-25000"/>
              <a:t>n</a:t>
            </a:r>
            <a:r>
              <a:rPr lang="en-US" sz="2000"/>
              <a:t> $ )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AutoNum type="arabicPeriod" startAt="2"/>
            </a:pPr>
            <a:r>
              <a:rPr lang="en-US" b="1"/>
              <a:t>reduce A→β</a:t>
            </a:r>
            <a:r>
              <a:rPr lang="en-US"/>
              <a:t>   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SzPct val="70000"/>
              <a:buChar char="⚪"/>
            </a:pPr>
            <a:r>
              <a:rPr lang="en-US" sz="2400"/>
              <a:t>pop 2*|</a:t>
            </a:r>
            <a:r>
              <a:rPr lang="en-US" sz="2400" b="1"/>
              <a:t>β</a:t>
            </a:r>
            <a:r>
              <a:rPr lang="en-US" sz="2400"/>
              <a:t>|  (length of </a:t>
            </a:r>
            <a:r>
              <a:rPr lang="en-US" sz="2400" b="1"/>
              <a:t>β</a:t>
            </a:r>
            <a:r>
              <a:rPr lang="en-US" sz="2400"/>
              <a:t> =r) items from the stack; r states and r symbols.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SzPct val="70000"/>
              <a:buChar char="⚪"/>
            </a:pPr>
            <a:r>
              <a:rPr lang="en-US" sz="2400"/>
              <a:t>then push </a:t>
            </a:r>
            <a:r>
              <a:rPr lang="en-US" sz="2400" b="1"/>
              <a:t>A</a:t>
            </a:r>
            <a:r>
              <a:rPr lang="en-US" sz="2400"/>
              <a:t> and </a:t>
            </a:r>
            <a:r>
              <a:rPr lang="en-US" sz="2400" b="1"/>
              <a:t>s</a:t>
            </a:r>
            <a:r>
              <a:rPr lang="en-US" sz="2400"/>
              <a:t>  where  </a:t>
            </a:r>
            <a:r>
              <a:rPr lang="en-US" sz="2400" b="1"/>
              <a:t>s=goto[s</a:t>
            </a:r>
            <a:r>
              <a:rPr lang="en-US" sz="2400" b="1" baseline="-25000"/>
              <a:t>m-r</a:t>
            </a:r>
            <a:r>
              <a:rPr lang="en-US" sz="2400" b="1"/>
              <a:t>, A] </a:t>
            </a:r>
            <a:r>
              <a:rPr lang="en-US" sz="2400"/>
              <a:t>entering the state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36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800"/>
              <a:t>	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2000"/>
              <a:t>	( S</a:t>
            </a:r>
            <a:r>
              <a:rPr lang="en-US" sz="2000" baseline="-25000"/>
              <a:t>o</a:t>
            </a:r>
            <a:r>
              <a:rPr lang="en-US" sz="2000"/>
              <a:t> X</a:t>
            </a:r>
            <a:r>
              <a:rPr lang="en-US" sz="2000" baseline="-25000"/>
              <a:t>1</a:t>
            </a:r>
            <a:r>
              <a:rPr lang="en-US" sz="2000"/>
              <a:t> S</a:t>
            </a:r>
            <a:r>
              <a:rPr lang="en-US" sz="2000" baseline="-25000"/>
              <a:t>1 </a:t>
            </a:r>
            <a:r>
              <a:rPr lang="en-US" sz="2000"/>
              <a:t>... X</a:t>
            </a:r>
            <a:r>
              <a:rPr lang="en-US" sz="2000" baseline="-25000"/>
              <a:t>m</a:t>
            </a:r>
            <a:r>
              <a:rPr lang="en-US" sz="2000"/>
              <a:t> S</a:t>
            </a:r>
            <a:r>
              <a:rPr lang="en-US" sz="2000" baseline="-25000"/>
              <a:t>m</a:t>
            </a:r>
            <a:r>
              <a:rPr lang="en-US" sz="2000"/>
              <a:t>, a</a:t>
            </a:r>
            <a:r>
              <a:rPr lang="en-US" sz="2000" baseline="-25000"/>
              <a:t>i</a:t>
            </a:r>
            <a:r>
              <a:rPr lang="en-US" sz="2000"/>
              <a:t> a</a:t>
            </a:r>
            <a:r>
              <a:rPr lang="en-US" sz="2000" baseline="-25000"/>
              <a:t>i+1</a:t>
            </a:r>
            <a:r>
              <a:rPr lang="en-US" sz="2000"/>
              <a:t> ... a</a:t>
            </a:r>
            <a:r>
              <a:rPr lang="en-US" sz="2000" baseline="-25000"/>
              <a:t>n</a:t>
            </a:r>
            <a:r>
              <a:rPr lang="en-US" sz="2000"/>
              <a:t> $ )  🡺 ( S</a:t>
            </a:r>
            <a:r>
              <a:rPr lang="en-US" sz="2000" baseline="-25000"/>
              <a:t>o</a:t>
            </a:r>
            <a:r>
              <a:rPr lang="en-US" sz="2000"/>
              <a:t> X</a:t>
            </a:r>
            <a:r>
              <a:rPr lang="en-US" sz="2000" baseline="-25000"/>
              <a:t>1</a:t>
            </a:r>
            <a:r>
              <a:rPr lang="en-US" sz="2000"/>
              <a:t> S</a:t>
            </a:r>
            <a:r>
              <a:rPr lang="en-US" sz="2000" baseline="-25000"/>
              <a:t>1 </a:t>
            </a:r>
            <a:r>
              <a:rPr lang="en-US" sz="2000"/>
              <a:t>... X</a:t>
            </a:r>
            <a:r>
              <a:rPr lang="en-US" sz="2000" baseline="-25000"/>
              <a:t>m-r</a:t>
            </a:r>
            <a:r>
              <a:rPr lang="en-US" sz="2000"/>
              <a:t> </a:t>
            </a:r>
            <a:r>
              <a:rPr lang="en-US" sz="2000">
                <a:solidFill>
                  <a:srgbClr val="CC0000"/>
                </a:solidFill>
              </a:rPr>
              <a:t>S</a:t>
            </a:r>
            <a:r>
              <a:rPr lang="en-US" sz="2000" baseline="-25000">
                <a:solidFill>
                  <a:srgbClr val="CC0000"/>
                </a:solidFill>
              </a:rPr>
              <a:t>m-r</a:t>
            </a:r>
            <a:r>
              <a:rPr lang="en-US" sz="2000" baseline="-25000"/>
              <a:t> </a:t>
            </a:r>
            <a:r>
              <a:rPr lang="en-US" sz="2000">
                <a:solidFill>
                  <a:srgbClr val="CC0000"/>
                </a:solidFill>
              </a:rPr>
              <a:t>A s</a:t>
            </a:r>
            <a:r>
              <a:rPr lang="en-US" sz="2000"/>
              <a:t>, a</a:t>
            </a:r>
            <a:r>
              <a:rPr lang="en-US" sz="2000" baseline="-25000"/>
              <a:t>i</a:t>
            </a:r>
            <a:r>
              <a:rPr lang="en-US" sz="2000"/>
              <a:t> ... a</a:t>
            </a:r>
            <a:r>
              <a:rPr lang="en-US" sz="2000" baseline="-25000"/>
              <a:t>n</a:t>
            </a:r>
            <a:r>
              <a:rPr lang="en-US" sz="2000"/>
              <a:t> $ )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53"/>
              </a:spcBef>
              <a:spcAft>
                <a:spcPts val="0"/>
              </a:spcAft>
              <a:buSzPct val="85000"/>
              <a:buFont typeface="Georgia"/>
              <a:buNone/>
            </a:pPr>
            <a:endParaRPr sz="900"/>
          </a:p>
          <a:p>
            <a:pPr marL="800100" lvl="1" indent="-342900" algn="l" rtl="0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SzPct val="70000"/>
              <a:buChar char="⚪"/>
            </a:pPr>
            <a:r>
              <a:rPr lang="en-US" sz="2400"/>
              <a:t>Output is the reducing production reduce A→β</a:t>
            </a:r>
            <a:r>
              <a:rPr lang="en-US"/>
              <a:t> </a:t>
            </a:r>
            <a:endParaRPr sz="1600"/>
          </a:p>
          <a:p>
            <a:pPr marL="457200" lvl="0" indent="-333327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AutoNum type="arabicPeriod" startAt="3"/>
            </a:pPr>
            <a:r>
              <a:rPr lang="en-US" b="1"/>
              <a:t>Accept</a:t>
            </a:r>
            <a:r>
              <a:rPr lang="en-US"/>
              <a:t> – Parsing successfully completed</a:t>
            </a:r>
            <a:endParaRPr/>
          </a:p>
          <a:p>
            <a:pPr marL="457200" lvl="0" indent="-333327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AutoNum type="arabicPeriod" startAt="3"/>
            </a:pPr>
            <a:r>
              <a:rPr lang="en-US" b="1"/>
              <a:t>Error</a:t>
            </a:r>
            <a:r>
              <a:rPr lang="en-US"/>
              <a:t>  -- Parser detected an error (an empty entry in the action table)</a:t>
            </a:r>
            <a:endParaRPr/>
          </a:p>
        </p:txBody>
      </p:sp>
      <p:sp>
        <p:nvSpPr>
          <p:cNvPr id="383" name="Google Shape;383;p18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9"/>
          <p:cNvSpPr txBox="1">
            <a:spLocks noGrp="1"/>
          </p:cNvSpPr>
          <p:nvPr>
            <p:ph type="sldNum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390" name="Google Shape;390;p19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Parsing Tables for Expression Grammar</a:t>
            </a:r>
            <a:endParaRPr/>
          </a:p>
        </p:txBody>
      </p:sp>
      <p:graphicFrame>
        <p:nvGraphicFramePr>
          <p:cNvPr id="391" name="Google Shape;391;p19"/>
          <p:cNvGraphicFramePr/>
          <p:nvPr/>
        </p:nvGraphicFramePr>
        <p:xfrm>
          <a:off x="3546915" y="1600200"/>
          <a:ext cx="5368450" cy="4755010"/>
        </p:xfrm>
        <a:graphic>
          <a:graphicData uri="http://schemas.openxmlformats.org/drawingml/2006/table">
            <a:tbl>
              <a:tblPr>
                <a:noFill/>
                <a:tableStyleId>{EB44BB17-EA47-4F54-AE7B-380B9F717CB1}</a:tableStyleId>
              </a:tblPr>
              <a:tblGrid>
                <a:gridCol w="63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2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2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4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82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79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state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id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*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1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 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acc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s7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s11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s7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92" name="Google Shape;392;p19"/>
          <p:cNvSpPr txBox="1"/>
          <p:nvPr/>
        </p:nvSpPr>
        <p:spPr>
          <a:xfrm>
            <a:off x="5176837" y="1219200"/>
            <a:ext cx="1376363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Action Table</a:t>
            </a:r>
            <a:endParaRPr/>
          </a:p>
        </p:txBody>
      </p:sp>
      <p:sp>
        <p:nvSpPr>
          <p:cNvPr id="393" name="Google Shape;393;p19"/>
          <p:cNvSpPr txBox="1"/>
          <p:nvPr/>
        </p:nvSpPr>
        <p:spPr>
          <a:xfrm>
            <a:off x="7248525" y="1219200"/>
            <a:ext cx="1209675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Goto Table</a:t>
            </a:r>
            <a:endParaRPr/>
          </a:p>
        </p:txBody>
      </p:sp>
      <p:sp>
        <p:nvSpPr>
          <p:cNvPr id="394" name="Google Shape;394;p19"/>
          <p:cNvSpPr txBox="1"/>
          <p:nvPr/>
        </p:nvSpPr>
        <p:spPr>
          <a:xfrm>
            <a:off x="492125" y="1447800"/>
            <a:ext cx="1446213" cy="2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   E → E+T</a:t>
            </a:r>
            <a:endParaRPr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   E → T</a:t>
            </a:r>
            <a:endParaRPr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   T → T*F</a:t>
            </a:r>
            <a:endParaRPr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   T → F</a:t>
            </a:r>
            <a:endParaRPr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5)   F → (E)</a:t>
            </a:r>
            <a:endParaRPr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6)   F → id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5" name="Google Shape;395;p19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396" name="Google Shape;396;p19"/>
          <p:cNvSpPr txBox="1"/>
          <p:nvPr/>
        </p:nvSpPr>
        <p:spPr>
          <a:xfrm>
            <a:off x="304800" y="3733800"/>
            <a:ext cx="312420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lang="en-US" sz="1800" b="1" i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Si</a:t>
            </a: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means shift and stack 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state</a:t>
            </a:r>
            <a:r>
              <a:rPr lang="en-US" sz="1800" i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i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2. Rj</a:t>
            </a: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means reduce by production number </a:t>
            </a:r>
            <a:r>
              <a:rPr lang="en-US" sz="1800" i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j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3. Acc means accept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4. Blank error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0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403" name="Google Shape;403;p20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Actions of A (S)LR-Parser -- Example</a:t>
            </a:r>
            <a:endParaRPr/>
          </a:p>
        </p:txBody>
      </p:sp>
      <p:sp>
        <p:nvSpPr>
          <p:cNvPr id="404" name="Google Shape;404;p20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 b="1" u="sng"/>
              <a:t>stack</a:t>
            </a:r>
            <a:r>
              <a:rPr lang="en-US" sz="1800" b="1"/>
              <a:t>		</a:t>
            </a:r>
            <a:r>
              <a:rPr lang="en-US" sz="1800" b="1" u="sng"/>
              <a:t>input</a:t>
            </a:r>
            <a:r>
              <a:rPr lang="en-US" sz="1800" b="1"/>
              <a:t>		</a:t>
            </a:r>
            <a:r>
              <a:rPr lang="en-US" sz="1800" b="1" u="sng"/>
              <a:t>action</a:t>
            </a:r>
            <a:r>
              <a:rPr lang="en-US" sz="1800" b="1"/>
              <a:t>			</a:t>
            </a:r>
            <a:r>
              <a:rPr lang="en-US" sz="1800" b="1" u="sng"/>
              <a:t>output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			id*id+id$	shift 5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0id5		*id+id$		reduce by F→id	 	F→id		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0F3		*id+id$		reduce by T→F	 	T→F		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0T2		*id+id$		shift 7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0T2*7		id+id$		shift 5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0T2*7id5		+id$		reduce by F→id	 	F→id</a:t>
            </a:r>
            <a:endParaRPr sz="1800"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0T2*7F10	+id$	 	reduce by T→T*F	 	T→T*F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0T2		+id$		reduce by E→T	 	E→T</a:t>
            </a:r>
            <a:endParaRPr sz="1800"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0E1		+id$		shift 6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0E1+6		id$		shift 5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0E1+6id5	$		reduce by F→id	 	F→id</a:t>
            </a:r>
            <a:endParaRPr sz="1800"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0E1+6F3		$		reduce by T→F	 	T→F</a:t>
            </a:r>
            <a:endParaRPr sz="1800"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0E1+6T9		$		reduce by E→E+T	 	E→E+T</a:t>
            </a:r>
            <a:endParaRPr sz="1800"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 sz="1800"/>
              <a:t>0E1		$		accept</a:t>
            </a:r>
            <a:endParaRPr/>
          </a:p>
          <a:p>
            <a:pPr marL="274320" lvl="0" indent="-274320" algn="l" rtl="0">
              <a:spcBef>
                <a:spcPts val="333"/>
              </a:spcBef>
              <a:spcAft>
                <a:spcPts val="0"/>
              </a:spcAft>
              <a:buSzPct val="85000"/>
              <a:buFont typeface="Georgia"/>
              <a:buNone/>
            </a:pPr>
            <a:endParaRPr sz="1800"/>
          </a:p>
        </p:txBody>
      </p:sp>
      <p:sp>
        <p:nvSpPr>
          <p:cNvPr id="405" name="Google Shape;405;p20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1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412" name="Google Shape;412;p21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2800"/>
              <a:buFont typeface="Georgia"/>
              <a:buNone/>
            </a:pPr>
            <a:r>
              <a:rPr lang="en-US" sz="2800"/>
              <a:t>Constructing SLR Parsing Tables – LR(0) Item</a:t>
            </a:r>
            <a:endParaRPr/>
          </a:p>
        </p:txBody>
      </p:sp>
      <p:sp>
        <p:nvSpPr>
          <p:cNvPr id="413" name="Google Shape;413;p21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en-US"/>
              <a:t>An </a:t>
            </a:r>
            <a:r>
              <a:rPr lang="en-US">
                <a:solidFill>
                  <a:srgbClr val="FF0000"/>
                </a:solidFill>
              </a:rPr>
              <a:t>LR(0) item </a:t>
            </a:r>
            <a:r>
              <a:rPr lang="en-US"/>
              <a:t>of a grammar G is a production of G a dot at the some position of the right side.</a:t>
            </a:r>
            <a:endParaRPr/>
          </a:p>
          <a:p>
            <a:pPr marL="274320" lvl="0" indent="-274320" algn="l" rtl="0">
              <a:lnSpc>
                <a:spcPct val="36363"/>
              </a:lnSpc>
              <a:spcBef>
                <a:spcPts val="400"/>
              </a:spcBef>
              <a:spcAft>
                <a:spcPts val="0"/>
              </a:spcAft>
              <a:buSzPct val="85000"/>
              <a:buChar char="⚫"/>
            </a:pPr>
            <a:r>
              <a:rPr lang="en-US"/>
              <a:t>Ex:	A → aBb	   Possible LR(0) Items:	A → </a:t>
            </a:r>
            <a:r>
              <a:rPr lang="en-US" sz="6600"/>
              <a:t>.</a:t>
            </a:r>
            <a:r>
              <a:rPr lang="en-US"/>
              <a:t>aBb</a:t>
            </a:r>
            <a:endParaRPr/>
          </a:p>
          <a:p>
            <a:pPr marL="274320" lvl="0" indent="-274320" algn="l" rtl="0">
              <a:lnSpc>
                <a:spcPct val="36363"/>
              </a:lnSpc>
              <a:spcBef>
                <a:spcPts val="40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				   </a:t>
            </a:r>
            <a:r>
              <a:rPr lang="en-US" sz="1800"/>
              <a:t>(four different possibility)</a:t>
            </a:r>
            <a:r>
              <a:rPr lang="en-US"/>
              <a:t>	 	A → a</a:t>
            </a:r>
            <a:r>
              <a:rPr lang="en-US" sz="6600"/>
              <a:t>.</a:t>
            </a:r>
            <a:r>
              <a:rPr lang="en-US"/>
              <a:t>Bb</a:t>
            </a:r>
            <a:endParaRPr/>
          </a:p>
          <a:p>
            <a:pPr marL="274320" lvl="0" indent="-274320" algn="l" rtl="0">
              <a:lnSpc>
                <a:spcPct val="36363"/>
              </a:lnSpc>
              <a:spcBef>
                <a:spcPts val="400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							 	A → aB</a:t>
            </a:r>
            <a:r>
              <a:rPr lang="en-US" sz="6600"/>
              <a:t>.</a:t>
            </a:r>
            <a:r>
              <a:rPr lang="en-US"/>
              <a:t>b</a:t>
            </a:r>
            <a:endParaRPr/>
          </a:p>
          <a:p>
            <a:pPr marL="274320" lvl="0" indent="-274320" algn="l" rtl="0">
              <a:lnSpc>
                <a:spcPct val="36363"/>
              </a:lnSpc>
              <a:spcBef>
                <a:spcPts val="400"/>
              </a:spcBef>
              <a:spcAft>
                <a:spcPts val="0"/>
              </a:spcAft>
              <a:buSzPct val="34772"/>
              <a:buFont typeface="Georgia"/>
              <a:buNone/>
            </a:pPr>
            <a:r>
              <a:rPr lang="en-US"/>
              <a:t>					 			A → aBb</a:t>
            </a:r>
            <a:r>
              <a:rPr lang="en-US" sz="6600"/>
              <a:t>.</a:t>
            </a:r>
            <a:endParaRPr sz="6600"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Char char="⚫"/>
            </a:pPr>
            <a:r>
              <a:rPr lang="en-US"/>
              <a:t>Sets of LR(0) items will be the states of action and goto table.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Char char="⚫"/>
            </a:pPr>
            <a:r>
              <a:rPr lang="en-US"/>
              <a:t>A collection of sets of LR(0) items (</a:t>
            </a:r>
            <a:r>
              <a:rPr lang="en-US" b="1"/>
              <a:t>the canonical LR(0) collection</a:t>
            </a:r>
            <a:r>
              <a:rPr lang="en-US"/>
              <a:t>) is the basis  for constructing SLR parsers.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Char char="⚫"/>
            </a:pPr>
            <a:r>
              <a:rPr lang="en-US" i="1">
                <a:solidFill>
                  <a:srgbClr val="FF0000"/>
                </a:solidFill>
              </a:rPr>
              <a:t>Augmented Grammar</a:t>
            </a:r>
            <a:r>
              <a:rPr lang="en-US">
                <a:solidFill>
                  <a:srgbClr val="FF0000"/>
                </a:solidFill>
              </a:rPr>
              <a:t>:</a:t>
            </a:r>
            <a:endParaRPr/>
          </a:p>
          <a:p>
            <a:pPr marL="274320" lvl="0" indent="-274320" algn="l" rtl="0">
              <a:spcBef>
                <a:spcPts val="459"/>
              </a:spcBef>
              <a:spcAft>
                <a:spcPts val="0"/>
              </a:spcAft>
              <a:buSzPct val="85000"/>
              <a:buFont typeface="Georgia"/>
              <a:buNone/>
            </a:pPr>
            <a:r>
              <a:rPr lang="en-US"/>
              <a:t>	G′ is G with a new production rule S′→S where S′ is the new starting symbol.</a:t>
            </a:r>
            <a:endParaRPr/>
          </a:p>
        </p:txBody>
      </p:sp>
      <p:sp>
        <p:nvSpPr>
          <p:cNvPr id="414" name="Google Shape;414;p21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2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sp>
        <p:nvSpPr>
          <p:cNvPr id="421" name="Google Shape;421;p22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The Closure Operation</a:t>
            </a:r>
            <a:endParaRPr/>
          </a:p>
        </p:txBody>
      </p:sp>
      <p:sp>
        <p:nvSpPr>
          <p:cNvPr id="422" name="Google Shape;422;p22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295"/>
              <a:buChar char="⚫"/>
            </a:pPr>
            <a:r>
              <a:rPr lang="en-US">
                <a:solidFill>
                  <a:srgbClr val="FF0000"/>
                </a:solidFill>
              </a:rPr>
              <a:t>Closure</a:t>
            </a:r>
            <a:endParaRPr/>
          </a:p>
          <a:p>
            <a:pPr marL="731520" lvl="1" indent="-457200" algn="l" rtl="0">
              <a:spcBef>
                <a:spcPts val="440"/>
              </a:spcBef>
              <a:spcAft>
                <a:spcPts val="0"/>
              </a:spcAft>
              <a:buSzPts val="1540"/>
              <a:buChar char="⚪"/>
            </a:pPr>
            <a:r>
              <a:rPr lang="en-US"/>
              <a:t>If</a:t>
            </a:r>
            <a:r>
              <a:rPr lang="en-US" b="1" i="1"/>
              <a:t>  I</a:t>
            </a:r>
            <a:r>
              <a:rPr lang="en-US"/>
              <a:t>  is a set of LR(0) items for a grammar G, then  </a:t>
            </a:r>
            <a:r>
              <a:rPr lang="en-US" b="1" i="1">
                <a:solidFill>
                  <a:srgbClr val="FF0000"/>
                </a:solidFill>
              </a:rPr>
              <a:t>closure(I)</a:t>
            </a:r>
            <a:r>
              <a:rPr lang="en-US">
                <a:solidFill>
                  <a:srgbClr val="FF0000"/>
                </a:solidFill>
              </a:rPr>
              <a:t>  </a:t>
            </a:r>
            <a:r>
              <a:rPr lang="en-US"/>
              <a:t>is the set of LR(0) items constructed from I by the two rules:</a:t>
            </a:r>
            <a:endParaRPr/>
          </a:p>
          <a:p>
            <a:pPr marL="457200" lvl="0" indent="-403225" algn="l" rtl="0">
              <a:spcBef>
                <a:spcPts val="200"/>
              </a:spcBef>
              <a:spcAft>
                <a:spcPts val="0"/>
              </a:spcAft>
              <a:buSzPts val="850"/>
              <a:buNone/>
            </a:pPr>
            <a:endParaRPr sz="1000"/>
          </a:p>
          <a:p>
            <a:pPr marL="1074420" lvl="2" indent="-342900" algn="l" rtl="0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SzPts val="1500"/>
              <a:buFont typeface="Georgia"/>
              <a:buAutoNum type="arabicPeriod"/>
            </a:pPr>
            <a:r>
              <a:rPr lang="en-US">
                <a:solidFill>
                  <a:schemeClr val="dk1"/>
                </a:solidFill>
              </a:rPr>
              <a:t>Initially, every LR(0) item in I is added to closure(I).</a:t>
            </a:r>
            <a:endParaRPr/>
          </a:p>
          <a:p>
            <a:pPr marL="1074420" lvl="2" indent="-342900" algn="l" rtl="0">
              <a:lnSpc>
                <a:spcPct val="43750"/>
              </a:lnSpc>
              <a:spcBef>
                <a:spcPts val="400"/>
              </a:spcBef>
              <a:spcAft>
                <a:spcPts val="0"/>
              </a:spcAft>
              <a:buSzPts val="1500"/>
              <a:buFont typeface="Georgia"/>
              <a:buAutoNum type="arabicPeriod"/>
            </a:pPr>
            <a:r>
              <a:rPr lang="en-US">
                <a:solidFill>
                  <a:schemeClr val="dk1"/>
                </a:solidFill>
              </a:rPr>
              <a:t>If A → α</a:t>
            </a:r>
            <a:r>
              <a:rPr lang="en-US" sz="6400">
                <a:solidFill>
                  <a:schemeClr val="dk1"/>
                </a:solidFill>
              </a:rPr>
              <a:t>.</a:t>
            </a:r>
            <a:r>
              <a:rPr lang="en-US">
                <a:solidFill>
                  <a:schemeClr val="dk1"/>
                </a:solidFill>
              </a:rPr>
              <a:t>Bβ  is in closure(I)  and B→γ is a production rule of G;       then B→</a:t>
            </a:r>
            <a:r>
              <a:rPr lang="en-US" sz="6400">
                <a:solidFill>
                  <a:schemeClr val="dk1"/>
                </a:solidFill>
              </a:rPr>
              <a:t>.</a:t>
            </a:r>
            <a:r>
              <a:rPr lang="en-US">
                <a:solidFill>
                  <a:schemeClr val="dk1"/>
                </a:solidFill>
              </a:rPr>
              <a:t>γ  will be in the closure(I). </a:t>
            </a:r>
            <a:endParaRPr/>
          </a:p>
          <a:p>
            <a:pPr marL="800100" lvl="1" indent="-342900" algn="l" rtl="0">
              <a:lnSpc>
                <a:spcPct val="116666"/>
              </a:lnSpc>
              <a:spcBef>
                <a:spcPts val="400"/>
              </a:spcBef>
              <a:spcAft>
                <a:spcPts val="0"/>
              </a:spcAft>
              <a:buSzPts val="1680"/>
              <a:buNone/>
            </a:pPr>
            <a:endParaRPr sz="2400">
              <a:solidFill>
                <a:schemeClr val="dk1"/>
              </a:solidFill>
            </a:endParaRPr>
          </a:p>
          <a:p>
            <a:pPr marL="800100" lvl="1" indent="-342900" algn="l" rtl="0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US" sz="2000">
                <a:solidFill>
                  <a:srgbClr val="00B0F0"/>
                </a:solidFill>
              </a:rPr>
              <a:t>We will apply this rule until no more new LR(0) items can be added to closure(I).</a:t>
            </a:r>
            <a:endParaRPr sz="2000">
              <a:solidFill>
                <a:srgbClr val="00B0F0"/>
              </a:solidFill>
            </a:endParaRPr>
          </a:p>
        </p:txBody>
      </p:sp>
      <p:sp>
        <p:nvSpPr>
          <p:cNvPr id="423" name="Google Shape;423;p22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3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430" name="Google Shape;430;p23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The Closure Operation  -- Example</a:t>
            </a:r>
            <a:endParaRPr/>
          </a:p>
        </p:txBody>
      </p:sp>
      <p:sp>
        <p:nvSpPr>
          <p:cNvPr id="431" name="Google Shape;431;p23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45454"/>
              </a:lnSpc>
              <a:spcBef>
                <a:spcPts val="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E’ → E 		closure({E’ → </a:t>
            </a:r>
            <a:r>
              <a:rPr lang="en-US" sz="6600"/>
              <a:t>.</a:t>
            </a:r>
            <a:r>
              <a:rPr lang="en-US"/>
              <a:t>E}) = </a:t>
            </a:r>
            <a:endParaRPr/>
          </a:p>
          <a:p>
            <a:pPr marL="274320" lvl="0" indent="-274320" algn="l" rtl="0">
              <a:lnSpc>
                <a:spcPct val="45454"/>
              </a:lnSpc>
              <a:spcBef>
                <a:spcPts val="60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E → E+T		                    { E’ → </a:t>
            </a:r>
            <a:r>
              <a:rPr lang="en-US" sz="6600"/>
              <a:t>.</a:t>
            </a:r>
            <a:r>
              <a:rPr lang="en-US"/>
              <a:t>E	</a:t>
            </a:r>
            <a:r>
              <a:rPr lang="en-US">
                <a:solidFill>
                  <a:srgbClr val="CC0000"/>
                </a:solidFill>
              </a:rPr>
              <a:t>	</a:t>
            </a:r>
            <a:endParaRPr/>
          </a:p>
          <a:p>
            <a:pPr marL="274320" lvl="0" indent="-274320" algn="l" rtl="0">
              <a:lnSpc>
                <a:spcPct val="45454"/>
              </a:lnSpc>
              <a:spcBef>
                <a:spcPts val="60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E → T				E → </a:t>
            </a:r>
            <a:r>
              <a:rPr lang="en-US" sz="6600"/>
              <a:t>.</a:t>
            </a:r>
            <a:r>
              <a:rPr lang="en-US"/>
              <a:t>E+T</a:t>
            </a:r>
            <a:endParaRPr/>
          </a:p>
          <a:p>
            <a:pPr marL="274320" lvl="0" indent="-274320" algn="l" rtl="0">
              <a:lnSpc>
                <a:spcPct val="45454"/>
              </a:lnSpc>
              <a:spcBef>
                <a:spcPts val="60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T → T*F				E → </a:t>
            </a:r>
            <a:r>
              <a:rPr lang="en-US" sz="6600"/>
              <a:t>.</a:t>
            </a:r>
            <a:r>
              <a:rPr lang="en-US"/>
              <a:t>T</a:t>
            </a:r>
            <a:endParaRPr/>
          </a:p>
          <a:p>
            <a:pPr marL="274320" lvl="0" indent="-274320" algn="l" rtl="0">
              <a:lnSpc>
                <a:spcPct val="45454"/>
              </a:lnSpc>
              <a:spcBef>
                <a:spcPts val="60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T → F				T → </a:t>
            </a:r>
            <a:r>
              <a:rPr lang="en-US" sz="6600"/>
              <a:t>.</a:t>
            </a:r>
            <a:r>
              <a:rPr lang="en-US"/>
              <a:t>T*F</a:t>
            </a:r>
            <a:endParaRPr/>
          </a:p>
          <a:p>
            <a:pPr marL="274320" lvl="0" indent="-274320" algn="l" rtl="0">
              <a:lnSpc>
                <a:spcPct val="45454"/>
              </a:lnSpc>
              <a:spcBef>
                <a:spcPts val="60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F → (E)				T → </a:t>
            </a:r>
            <a:r>
              <a:rPr lang="en-US" sz="6600"/>
              <a:t>.</a:t>
            </a:r>
            <a:r>
              <a:rPr lang="en-US"/>
              <a:t>F	</a:t>
            </a:r>
            <a:endParaRPr/>
          </a:p>
          <a:p>
            <a:pPr marL="274320" lvl="0" indent="-274320" algn="l" rtl="0">
              <a:lnSpc>
                <a:spcPct val="45454"/>
              </a:lnSpc>
              <a:spcBef>
                <a:spcPts val="60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F → id				F → </a:t>
            </a:r>
            <a:r>
              <a:rPr lang="en-US" sz="6600"/>
              <a:t>.</a:t>
            </a:r>
            <a:r>
              <a:rPr lang="en-US"/>
              <a:t>(E)</a:t>
            </a:r>
            <a:endParaRPr/>
          </a:p>
          <a:p>
            <a:pPr marL="274320" lvl="0" indent="-274320" algn="l" rtl="0">
              <a:lnSpc>
                <a:spcPct val="45454"/>
              </a:lnSpc>
              <a:spcBef>
                <a:spcPts val="600"/>
              </a:spcBef>
              <a:spcAft>
                <a:spcPts val="0"/>
              </a:spcAft>
              <a:buSzPts val="2295"/>
              <a:buFont typeface="Georgia"/>
              <a:buNone/>
            </a:pPr>
            <a:r>
              <a:rPr lang="en-US"/>
              <a:t>						F → </a:t>
            </a:r>
            <a:r>
              <a:rPr lang="en-US" sz="6600"/>
              <a:t>.</a:t>
            </a:r>
            <a:r>
              <a:rPr lang="en-US"/>
              <a:t>id   }</a:t>
            </a:r>
            <a:endParaRPr/>
          </a:p>
        </p:txBody>
      </p:sp>
      <p:sp>
        <p:nvSpPr>
          <p:cNvPr id="432" name="Google Shape;432;p23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5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sp>
        <p:nvSpPr>
          <p:cNvPr id="448" name="Google Shape;448;p25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ct val="100000"/>
              <a:buFont typeface="Georgia"/>
              <a:buNone/>
            </a:pPr>
            <a:r>
              <a:rPr lang="en-US"/>
              <a:t>Construction of The Canonical LR(0) Collection</a:t>
            </a:r>
            <a:endParaRPr/>
          </a:p>
        </p:txBody>
      </p:sp>
      <p:sp>
        <p:nvSpPr>
          <p:cNvPr id="449" name="Google Shape;449;p25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85000"/>
              <a:buNone/>
            </a:pPr>
            <a:r>
              <a:rPr lang="en-US"/>
              <a:t>To create the SLR parsing tables for a grammar G, we will create the canonical LR(0) collection of the grammar G′.</a:t>
            </a:r>
            <a:endParaRPr/>
          </a:p>
          <a:p>
            <a:pPr marL="274320" lvl="0" indent="-139544" algn="l" rtl="0">
              <a:spcBef>
                <a:spcPts val="499"/>
              </a:spcBef>
              <a:spcAft>
                <a:spcPts val="0"/>
              </a:spcAft>
              <a:buSzPct val="85000"/>
              <a:buNone/>
            </a:pPr>
            <a:endParaRPr/>
          </a:p>
          <a:p>
            <a:pPr marL="274320" lvl="0" indent="-274320" algn="l" rtl="0">
              <a:spcBef>
                <a:spcPts val="499"/>
              </a:spcBef>
              <a:spcAft>
                <a:spcPts val="0"/>
              </a:spcAft>
              <a:buSzPct val="85000"/>
              <a:buNone/>
            </a:pPr>
            <a:r>
              <a:rPr lang="en-US" b="1" i="1"/>
              <a:t>Algorithm</a:t>
            </a:r>
            <a:r>
              <a:rPr lang="en-US"/>
              <a:t>:</a:t>
            </a:r>
            <a:endParaRPr/>
          </a:p>
          <a:p>
            <a:pPr marL="548640" lvl="1" indent="-274320" algn="l" rtl="0">
              <a:lnSpc>
                <a:spcPct val="39393"/>
              </a:lnSpc>
              <a:spcBef>
                <a:spcPts val="400"/>
              </a:spcBef>
              <a:spcAft>
                <a:spcPts val="0"/>
              </a:spcAft>
              <a:buSzPct val="70000"/>
              <a:buFont typeface="Georgia"/>
              <a:buNone/>
            </a:pPr>
            <a:r>
              <a:rPr lang="en-US" sz="2000" b="1" i="1"/>
              <a:t>C</a:t>
            </a:r>
            <a:r>
              <a:rPr lang="en-US" sz="2000"/>
              <a:t> is { closure({S’→</a:t>
            </a:r>
            <a:r>
              <a:rPr lang="en-US" sz="6600"/>
              <a:t>.</a:t>
            </a:r>
            <a:r>
              <a:rPr lang="en-US" sz="2000"/>
              <a:t>S}) }</a:t>
            </a:r>
            <a:endParaRPr/>
          </a:p>
          <a:p>
            <a:pPr marL="548640" lvl="1" indent="-27432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ct val="70000"/>
              <a:buFont typeface="Georgia"/>
              <a:buNone/>
            </a:pPr>
            <a:r>
              <a:rPr lang="en-US" sz="2000" b="1"/>
              <a:t>repeat</a:t>
            </a:r>
            <a:r>
              <a:rPr lang="en-US" sz="2000"/>
              <a:t> the followings until no more set of LR(0) items can be added to </a:t>
            </a:r>
            <a:r>
              <a:rPr lang="en-US" sz="2000" b="1" i="1"/>
              <a:t>C</a:t>
            </a:r>
            <a:r>
              <a:rPr lang="en-US" sz="2000"/>
              <a:t>.</a:t>
            </a:r>
            <a:endParaRPr/>
          </a:p>
          <a:p>
            <a:pPr marL="822960" lvl="2" indent="-2286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ct val="75000"/>
              <a:buFont typeface="Georgia"/>
              <a:buNone/>
            </a:pPr>
            <a:r>
              <a:rPr lang="en-US" sz="2000" b="1"/>
              <a:t>for each</a:t>
            </a:r>
            <a:r>
              <a:rPr lang="en-US" sz="2000"/>
              <a:t> I in </a:t>
            </a:r>
            <a:r>
              <a:rPr lang="en-US" sz="2000" b="1" i="1"/>
              <a:t>C</a:t>
            </a:r>
            <a:r>
              <a:rPr lang="en-US" sz="2000"/>
              <a:t> and each grammar symbol X</a:t>
            </a:r>
            <a:endParaRPr/>
          </a:p>
          <a:p>
            <a:pPr marL="1097280" lvl="3" indent="-2286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ct val="70000"/>
              <a:buFont typeface="Georgia"/>
              <a:buNone/>
            </a:pPr>
            <a:r>
              <a:rPr lang="en-US" sz="2000" b="1"/>
              <a:t>if</a:t>
            </a:r>
            <a:r>
              <a:rPr lang="en-US" sz="2000"/>
              <a:t> goto(I, X) is not empty and not in </a:t>
            </a:r>
            <a:r>
              <a:rPr lang="en-US" sz="2000" b="1" i="1"/>
              <a:t>C</a:t>
            </a:r>
            <a:r>
              <a:rPr lang="en-US" sz="2000"/>
              <a:t> </a:t>
            </a:r>
            <a:endParaRPr/>
          </a:p>
          <a:p>
            <a:pPr marL="1371600" lvl="4" indent="-2286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Georgia"/>
              <a:buNone/>
            </a:pPr>
            <a:r>
              <a:rPr lang="en-US" sz="2000"/>
              <a:t>add goto(I,X) to </a:t>
            </a:r>
            <a:r>
              <a:rPr lang="en-US" sz="2000" b="1" i="1"/>
              <a:t>C</a:t>
            </a:r>
            <a:endParaRPr/>
          </a:p>
          <a:p>
            <a:pPr marL="274320" lvl="0" indent="-274320" algn="l" rtl="0">
              <a:spcBef>
                <a:spcPts val="499"/>
              </a:spcBef>
              <a:spcAft>
                <a:spcPts val="0"/>
              </a:spcAft>
              <a:buSzPct val="85000"/>
              <a:buFont typeface="Georgia"/>
              <a:buNone/>
            </a:pPr>
            <a:endParaRPr/>
          </a:p>
          <a:p>
            <a:pPr marL="274320" lvl="0" indent="-274320" algn="l" rtl="0">
              <a:spcBef>
                <a:spcPts val="499"/>
              </a:spcBef>
              <a:spcAft>
                <a:spcPts val="0"/>
              </a:spcAft>
              <a:buSzPct val="85000"/>
              <a:buNone/>
            </a:pPr>
            <a:r>
              <a:rPr lang="en-US"/>
              <a:t>goto function is a DFA on the sets in C.</a:t>
            </a:r>
            <a:endParaRPr/>
          </a:p>
        </p:txBody>
      </p:sp>
      <p:sp>
        <p:nvSpPr>
          <p:cNvPr id="450" name="Google Shape;450;p25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6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sp>
        <p:nvSpPr>
          <p:cNvPr id="457" name="Google Shape;457;p26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The Canonical LR(0) Collection -- Example</a:t>
            </a:r>
            <a:endParaRPr/>
          </a:p>
        </p:txBody>
      </p:sp>
      <p:sp>
        <p:nvSpPr>
          <p:cNvPr id="458" name="Google Shape;458;p26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I</a:t>
            </a:r>
            <a:r>
              <a:rPr lang="en-US" sz="1400" b="1" baseline="-25000"/>
              <a:t>0</a:t>
            </a:r>
            <a:r>
              <a:rPr lang="en-US" sz="1400" b="1"/>
              <a:t>: E’ → .E 	I</a:t>
            </a:r>
            <a:r>
              <a:rPr lang="en-US" sz="1400" b="1" baseline="-25000"/>
              <a:t>1</a:t>
            </a:r>
            <a:r>
              <a:rPr lang="en-US" sz="1400" b="1"/>
              <a:t>: E’ → E. 	I</a:t>
            </a:r>
            <a:r>
              <a:rPr lang="en-US" sz="1400" b="1" baseline="-25000"/>
              <a:t>6</a:t>
            </a:r>
            <a:r>
              <a:rPr lang="en-US" sz="1400" b="1"/>
              <a:t>: E → E+.T 	I</a:t>
            </a:r>
            <a:r>
              <a:rPr lang="en-US" sz="1400" b="1" baseline="-25000"/>
              <a:t>9</a:t>
            </a:r>
            <a:r>
              <a:rPr lang="en-US" sz="1400" b="1"/>
              <a:t>: E → E+T.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E → .E+T 	     E → E.+T 	     T → .T*F	  T → T.*F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E → .T 			                         T → .F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T → .T*F	I</a:t>
            </a:r>
            <a:r>
              <a:rPr lang="en-US" sz="1400" b="1" baseline="-25000"/>
              <a:t>2</a:t>
            </a:r>
            <a:r>
              <a:rPr lang="en-US" sz="1400" b="1"/>
              <a:t>: E → T. 	                         F → .(E)                   </a:t>
            </a:r>
            <a:r>
              <a:rPr lang="en-US" sz="1400" b="1">
                <a:solidFill>
                  <a:srgbClr val="C00000"/>
                </a:solidFill>
              </a:rPr>
              <a:t>I</a:t>
            </a:r>
            <a:r>
              <a:rPr lang="en-US" sz="1400" b="1" baseline="-25000">
                <a:solidFill>
                  <a:srgbClr val="C00000"/>
                </a:solidFill>
              </a:rPr>
              <a:t>10</a:t>
            </a:r>
            <a:r>
              <a:rPr lang="en-US" sz="1400" b="1">
                <a:solidFill>
                  <a:srgbClr val="C00000"/>
                </a:solidFill>
              </a:rPr>
              <a:t>: T → T*F.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T → .F		     T → T.*F	     F → .id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F → .(E)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F → .id 	                       I</a:t>
            </a:r>
            <a:r>
              <a:rPr lang="en-US" sz="1400" b="1" baseline="-25000"/>
              <a:t>3</a:t>
            </a:r>
            <a:r>
              <a:rPr lang="en-US" sz="1400" b="1"/>
              <a:t>: T → F.	I</a:t>
            </a:r>
            <a:r>
              <a:rPr lang="en-US" sz="1400" b="1" baseline="-25000"/>
              <a:t>7</a:t>
            </a:r>
            <a:r>
              <a:rPr lang="en-US" sz="1400" b="1"/>
              <a:t>: T → T*.F              	</a:t>
            </a:r>
            <a:r>
              <a:rPr lang="en-US" sz="1400" b="1">
                <a:solidFill>
                  <a:srgbClr val="C00000"/>
                </a:solidFill>
              </a:rPr>
              <a:t>I</a:t>
            </a:r>
            <a:r>
              <a:rPr lang="en-US" sz="1400" b="1" baseline="-25000">
                <a:solidFill>
                  <a:srgbClr val="C00000"/>
                </a:solidFill>
              </a:rPr>
              <a:t>11</a:t>
            </a:r>
            <a:r>
              <a:rPr lang="en-US" sz="1400" b="1">
                <a:solidFill>
                  <a:srgbClr val="C00000"/>
                </a:solidFill>
              </a:rPr>
              <a:t>: F → (E).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					     F → .(E)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			I</a:t>
            </a:r>
            <a:r>
              <a:rPr lang="en-US" sz="1400" b="1" baseline="-25000"/>
              <a:t>4</a:t>
            </a:r>
            <a:r>
              <a:rPr lang="en-US" sz="1400" b="1"/>
              <a:t>: F → (.E) 	     F → .id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			     E → .E+T 	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			     E → .T    	I</a:t>
            </a:r>
            <a:r>
              <a:rPr lang="en-US" sz="1400" b="1" baseline="-25000"/>
              <a:t>8</a:t>
            </a:r>
            <a:r>
              <a:rPr lang="en-US" sz="1400" b="1"/>
              <a:t>: F → (E.)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			     T → .T*F	     E → E.+T 	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			     T → .F		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			     F → .(E)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     			     F → .id </a:t>
            </a:r>
            <a:endParaRPr/>
          </a:p>
          <a:p>
            <a:pPr marL="274320" lvl="0" indent="-274320" algn="l" rtl="0">
              <a:spcBef>
                <a:spcPts val="280"/>
              </a:spcBef>
              <a:spcAft>
                <a:spcPts val="0"/>
              </a:spcAft>
              <a:buSzPts val="1190"/>
              <a:buFont typeface="Georgia"/>
              <a:buNone/>
            </a:pPr>
            <a:r>
              <a:rPr lang="en-US" sz="1400" b="1"/>
              <a:t>			 I</a:t>
            </a:r>
            <a:r>
              <a:rPr lang="en-US" sz="1400" b="1" baseline="-25000"/>
              <a:t>5</a:t>
            </a:r>
            <a:r>
              <a:rPr lang="en-US" sz="1400" b="1"/>
              <a:t>: F → id. </a:t>
            </a:r>
            <a:endParaRPr/>
          </a:p>
        </p:txBody>
      </p:sp>
      <p:sp>
        <p:nvSpPr>
          <p:cNvPr id="459" name="Google Shape;459;p26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pic>
        <p:nvPicPr>
          <p:cNvPr id="460" name="Google Shape;460;p26"/>
          <p:cNvPicPr preferRelativeResize="0"/>
          <p:nvPr/>
        </p:nvPicPr>
        <p:blipFill rotWithShape="1">
          <a:blip r:embed="rId3">
            <a:alphaModFix/>
          </a:blip>
          <a:srcRect l="23205" t="21909" r="22693" b="22830"/>
          <a:stretch/>
        </p:blipFill>
        <p:spPr>
          <a:xfrm>
            <a:off x="5638800" y="4038600"/>
            <a:ext cx="3215640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7"/>
          <p:cNvSpPr txBox="1">
            <a:spLocks noGrp="1"/>
          </p:cNvSpPr>
          <p:nvPr>
            <p:ph type="sldNum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sp>
        <p:nvSpPr>
          <p:cNvPr id="467" name="Google Shape;467;p27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Transition Diagram (DFA) of Goto Function</a:t>
            </a:r>
            <a:endParaRPr/>
          </a:p>
        </p:txBody>
      </p:sp>
      <p:sp>
        <p:nvSpPr>
          <p:cNvPr id="468" name="Google Shape;468;p27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469" name="Google Shape;469;p27"/>
          <p:cNvSpPr txBox="1"/>
          <p:nvPr/>
        </p:nvSpPr>
        <p:spPr>
          <a:xfrm>
            <a:off x="5943600" y="4800600"/>
            <a:ext cx="25908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See text book for complete DFA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470" name="Google Shape;470;p27"/>
          <p:cNvGrpSpPr/>
          <p:nvPr/>
        </p:nvGrpSpPr>
        <p:grpSpPr>
          <a:xfrm>
            <a:off x="547688" y="1447800"/>
            <a:ext cx="6288087" cy="3646488"/>
            <a:chOff x="547688" y="1447800"/>
            <a:chExt cx="6288087" cy="3646488"/>
          </a:xfrm>
        </p:grpSpPr>
        <p:sp>
          <p:nvSpPr>
            <p:cNvPr id="471" name="Google Shape;471;p27"/>
            <p:cNvSpPr txBox="1"/>
            <p:nvPr/>
          </p:nvSpPr>
          <p:spPr>
            <a:xfrm>
              <a:off x="547688" y="1489075"/>
              <a:ext cx="3381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72" name="Google Shape;472;p27"/>
            <p:cNvSpPr txBox="1"/>
            <p:nvPr/>
          </p:nvSpPr>
          <p:spPr>
            <a:xfrm>
              <a:off x="1898650" y="1584325"/>
              <a:ext cx="387350" cy="3416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73" name="Google Shape;473;p27"/>
            <p:cNvSpPr txBox="1"/>
            <p:nvPr/>
          </p:nvSpPr>
          <p:spPr>
            <a:xfrm>
              <a:off x="3165475" y="1524000"/>
              <a:ext cx="338554" cy="25853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6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7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74" name="Google Shape;474;p27"/>
            <p:cNvSpPr txBox="1"/>
            <p:nvPr/>
          </p:nvSpPr>
          <p:spPr>
            <a:xfrm>
              <a:off x="4713288" y="1524000"/>
              <a:ext cx="575799" cy="3416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to 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to 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to 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to 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to 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475" name="Google Shape;475;p27"/>
            <p:cNvCxnSpPr/>
            <p:nvPr/>
          </p:nvCxnSpPr>
          <p:spPr>
            <a:xfrm>
              <a:off x="844550" y="1752600"/>
              <a:ext cx="112553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76" name="Google Shape;476;p27"/>
            <p:cNvCxnSpPr/>
            <p:nvPr/>
          </p:nvCxnSpPr>
          <p:spPr>
            <a:xfrm>
              <a:off x="844550" y="1752600"/>
              <a:ext cx="1212850" cy="1219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77" name="Google Shape;477;p27"/>
            <p:cNvCxnSpPr/>
            <p:nvPr/>
          </p:nvCxnSpPr>
          <p:spPr>
            <a:xfrm>
              <a:off x="844550" y="1752600"/>
              <a:ext cx="1060450" cy="1600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78" name="Google Shape;478;p27"/>
            <p:cNvCxnSpPr/>
            <p:nvPr/>
          </p:nvCxnSpPr>
          <p:spPr>
            <a:xfrm>
              <a:off x="844550" y="1752600"/>
              <a:ext cx="1060450" cy="2209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79" name="Google Shape;479;p27"/>
            <p:cNvCxnSpPr/>
            <p:nvPr/>
          </p:nvCxnSpPr>
          <p:spPr>
            <a:xfrm>
              <a:off x="844550" y="1752600"/>
              <a:ext cx="1060450" cy="304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0" name="Google Shape;480;p27"/>
            <p:cNvCxnSpPr/>
            <p:nvPr/>
          </p:nvCxnSpPr>
          <p:spPr>
            <a:xfrm>
              <a:off x="2181225" y="1752600"/>
              <a:ext cx="10541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1" name="Google Shape;481;p27"/>
            <p:cNvCxnSpPr/>
            <p:nvPr/>
          </p:nvCxnSpPr>
          <p:spPr>
            <a:xfrm>
              <a:off x="2209800" y="2895600"/>
              <a:ext cx="990600" cy="228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2" name="Google Shape;482;p27"/>
            <p:cNvCxnSpPr/>
            <p:nvPr/>
          </p:nvCxnSpPr>
          <p:spPr>
            <a:xfrm>
              <a:off x="2057400" y="4191000"/>
              <a:ext cx="0" cy="381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3" name="Google Shape;483;p27"/>
            <p:cNvCxnSpPr/>
            <p:nvPr/>
          </p:nvCxnSpPr>
          <p:spPr>
            <a:xfrm>
              <a:off x="3516313" y="1752600"/>
              <a:ext cx="1266825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4" name="Google Shape;484;p27"/>
            <p:cNvCxnSpPr/>
            <p:nvPr/>
          </p:nvCxnSpPr>
          <p:spPr>
            <a:xfrm>
              <a:off x="3516313" y="1752600"/>
              <a:ext cx="1196975" cy="381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5" name="Google Shape;485;p27"/>
            <p:cNvCxnSpPr/>
            <p:nvPr/>
          </p:nvCxnSpPr>
          <p:spPr>
            <a:xfrm>
              <a:off x="3516313" y="1752600"/>
              <a:ext cx="1208087" cy="533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6" name="Google Shape;486;p27"/>
            <p:cNvCxnSpPr/>
            <p:nvPr/>
          </p:nvCxnSpPr>
          <p:spPr>
            <a:xfrm>
              <a:off x="3516313" y="1752600"/>
              <a:ext cx="1266825" cy="1143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7" name="Google Shape;487;p27"/>
            <p:cNvCxnSpPr/>
            <p:nvPr/>
          </p:nvCxnSpPr>
          <p:spPr>
            <a:xfrm>
              <a:off x="3446463" y="3276600"/>
              <a:ext cx="1336675" cy="30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8" name="Google Shape;488;p27"/>
            <p:cNvCxnSpPr/>
            <p:nvPr/>
          </p:nvCxnSpPr>
          <p:spPr>
            <a:xfrm>
              <a:off x="3446463" y="3276600"/>
              <a:ext cx="1266825" cy="685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9" name="Google Shape;489;p27"/>
            <p:cNvCxnSpPr/>
            <p:nvPr/>
          </p:nvCxnSpPr>
          <p:spPr>
            <a:xfrm>
              <a:off x="3446463" y="3276600"/>
              <a:ext cx="1266825" cy="1066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90" name="Google Shape;490;p27"/>
            <p:cNvSpPr txBox="1"/>
            <p:nvPr/>
          </p:nvSpPr>
          <p:spPr>
            <a:xfrm>
              <a:off x="6259513" y="1524000"/>
              <a:ext cx="576262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to I</a:t>
              </a:r>
              <a:r>
                <a:rPr lang="en-US" sz="1800" baseline="-25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7</a:t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491" name="Google Shape;491;p27"/>
            <p:cNvCxnSpPr/>
            <p:nvPr/>
          </p:nvCxnSpPr>
          <p:spPr>
            <a:xfrm>
              <a:off x="4994275" y="1752600"/>
              <a:ext cx="126523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92" name="Google Shape;492;p27"/>
            <p:cNvSpPr txBox="1"/>
            <p:nvPr/>
          </p:nvSpPr>
          <p:spPr>
            <a:xfrm>
              <a:off x="4430713" y="2438400"/>
              <a:ext cx="365125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id</a:t>
              </a:r>
              <a:endParaRPr/>
            </a:p>
          </p:txBody>
        </p:sp>
        <p:sp>
          <p:nvSpPr>
            <p:cNvPr id="493" name="Google Shape;493;p27"/>
            <p:cNvSpPr txBox="1"/>
            <p:nvPr/>
          </p:nvSpPr>
          <p:spPr>
            <a:xfrm>
              <a:off x="4430713" y="2057400"/>
              <a:ext cx="2619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</a:t>
              </a:r>
              <a:endParaRPr/>
            </a:p>
          </p:txBody>
        </p:sp>
        <p:sp>
          <p:nvSpPr>
            <p:cNvPr id="494" name="Google Shape;494;p27"/>
            <p:cNvSpPr txBox="1"/>
            <p:nvPr/>
          </p:nvSpPr>
          <p:spPr>
            <a:xfrm>
              <a:off x="4360863" y="1752600"/>
              <a:ext cx="3127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</a:t>
              </a:r>
              <a:endParaRPr/>
            </a:p>
          </p:txBody>
        </p:sp>
        <p:sp>
          <p:nvSpPr>
            <p:cNvPr id="495" name="Google Shape;495;p27"/>
            <p:cNvSpPr txBox="1"/>
            <p:nvPr/>
          </p:nvSpPr>
          <p:spPr>
            <a:xfrm>
              <a:off x="2532063" y="2971800"/>
              <a:ext cx="3000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*</a:t>
              </a:r>
              <a:endParaRPr/>
            </a:p>
          </p:txBody>
        </p:sp>
        <p:sp>
          <p:nvSpPr>
            <p:cNvPr id="496" name="Google Shape;496;p27"/>
            <p:cNvSpPr txBox="1"/>
            <p:nvPr/>
          </p:nvSpPr>
          <p:spPr>
            <a:xfrm>
              <a:off x="1195388" y="1447800"/>
              <a:ext cx="3254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</a:t>
              </a:r>
              <a:endParaRPr/>
            </a:p>
          </p:txBody>
        </p:sp>
        <p:sp>
          <p:nvSpPr>
            <p:cNvPr id="497" name="Google Shape;497;p27"/>
            <p:cNvSpPr txBox="1"/>
            <p:nvPr/>
          </p:nvSpPr>
          <p:spPr>
            <a:xfrm>
              <a:off x="4079875" y="1447800"/>
              <a:ext cx="325438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</a:t>
              </a:r>
              <a:endParaRPr/>
            </a:p>
          </p:txBody>
        </p:sp>
        <p:sp>
          <p:nvSpPr>
            <p:cNvPr id="498" name="Google Shape;498;p27"/>
            <p:cNvSpPr txBox="1"/>
            <p:nvPr/>
          </p:nvSpPr>
          <p:spPr>
            <a:xfrm>
              <a:off x="1336675" y="2286000"/>
              <a:ext cx="325438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</a:t>
              </a:r>
              <a:endParaRPr/>
            </a:p>
          </p:txBody>
        </p:sp>
        <p:sp>
          <p:nvSpPr>
            <p:cNvPr id="499" name="Google Shape;499;p27"/>
            <p:cNvSpPr txBox="1"/>
            <p:nvPr/>
          </p:nvSpPr>
          <p:spPr>
            <a:xfrm>
              <a:off x="4291013" y="3200400"/>
              <a:ext cx="3127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</a:t>
              </a:r>
              <a:endParaRPr/>
            </a:p>
          </p:txBody>
        </p:sp>
        <p:sp>
          <p:nvSpPr>
            <p:cNvPr id="500" name="Google Shape;500;p27"/>
            <p:cNvSpPr txBox="1"/>
            <p:nvPr/>
          </p:nvSpPr>
          <p:spPr>
            <a:xfrm>
              <a:off x="1547813" y="3048000"/>
              <a:ext cx="287337" cy="366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</a:t>
              </a:r>
              <a:endParaRPr/>
            </a:p>
          </p:txBody>
        </p:sp>
        <p:sp>
          <p:nvSpPr>
            <p:cNvPr id="501" name="Google Shape;501;p27"/>
            <p:cNvSpPr txBox="1"/>
            <p:nvPr/>
          </p:nvSpPr>
          <p:spPr>
            <a:xfrm>
              <a:off x="2057400" y="4114800"/>
              <a:ext cx="3635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id</a:t>
              </a:r>
              <a:endParaRPr/>
            </a:p>
          </p:txBody>
        </p:sp>
        <p:sp>
          <p:nvSpPr>
            <p:cNvPr id="502" name="Google Shape;502;p27"/>
            <p:cNvSpPr txBox="1"/>
            <p:nvPr/>
          </p:nvSpPr>
          <p:spPr>
            <a:xfrm>
              <a:off x="1617663" y="4724400"/>
              <a:ext cx="3635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id</a:t>
              </a:r>
              <a:endParaRPr/>
            </a:p>
          </p:txBody>
        </p:sp>
        <p:sp>
          <p:nvSpPr>
            <p:cNvPr id="503" name="Google Shape;503;p27"/>
            <p:cNvSpPr txBox="1"/>
            <p:nvPr/>
          </p:nvSpPr>
          <p:spPr>
            <a:xfrm>
              <a:off x="1524000" y="3429000"/>
              <a:ext cx="260350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</a:t>
              </a:r>
              <a:endParaRPr/>
            </a:p>
          </p:txBody>
        </p:sp>
        <p:sp>
          <p:nvSpPr>
            <p:cNvPr id="504" name="Google Shape;504;p27"/>
            <p:cNvSpPr txBox="1"/>
            <p:nvPr/>
          </p:nvSpPr>
          <p:spPr>
            <a:xfrm>
              <a:off x="5486400" y="1524000"/>
              <a:ext cx="300038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*</a:t>
              </a:r>
              <a:endParaRPr/>
            </a:p>
          </p:txBody>
        </p:sp>
        <p:sp>
          <p:nvSpPr>
            <p:cNvPr id="505" name="Google Shape;505;p27"/>
            <p:cNvSpPr txBox="1"/>
            <p:nvPr/>
          </p:nvSpPr>
          <p:spPr>
            <a:xfrm>
              <a:off x="4360863" y="3581400"/>
              <a:ext cx="2619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</a:t>
              </a:r>
              <a:endParaRPr/>
            </a:p>
          </p:txBody>
        </p:sp>
        <p:sp>
          <p:nvSpPr>
            <p:cNvPr id="506" name="Google Shape;506;p27"/>
            <p:cNvSpPr txBox="1"/>
            <p:nvPr/>
          </p:nvSpPr>
          <p:spPr>
            <a:xfrm>
              <a:off x="4360863" y="3886200"/>
              <a:ext cx="363537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id</a:t>
              </a:r>
              <a:endParaRPr/>
            </a:p>
          </p:txBody>
        </p:sp>
        <p:sp>
          <p:nvSpPr>
            <p:cNvPr id="507" name="Google Shape;507;p27"/>
            <p:cNvSpPr txBox="1"/>
            <p:nvPr/>
          </p:nvSpPr>
          <p:spPr>
            <a:xfrm>
              <a:off x="2532063" y="1447800"/>
              <a:ext cx="314325" cy="369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</a:t>
              </a:r>
              <a:endParaRPr/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4724400" y="3352800"/>
              <a:ext cx="381000" cy="533400"/>
            </a:xfrm>
            <a:prstGeom prst="ellipse">
              <a:avLst/>
            </a:prstGeom>
            <a:noFill/>
            <a:ln w="11425" cap="flat" cmpd="sng">
              <a:solidFill>
                <a:srgbClr val="98483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09" name="Google Shape;509;p27"/>
            <p:cNvSpPr/>
            <p:nvPr/>
          </p:nvSpPr>
          <p:spPr>
            <a:xfrm>
              <a:off x="1828800" y="3167517"/>
              <a:ext cx="381000" cy="533400"/>
            </a:xfrm>
            <a:prstGeom prst="ellipse">
              <a:avLst/>
            </a:prstGeom>
            <a:noFill/>
            <a:ln w="11425" cap="flat" cmpd="sng">
              <a:solidFill>
                <a:srgbClr val="98483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8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  <p:sp>
        <p:nvSpPr>
          <p:cNvPr id="516" name="Google Shape;516;p28"/>
          <p:cNvSpPr txBox="1">
            <a:spLocks noGrp="1"/>
          </p:cNvSpPr>
          <p:nvPr>
            <p:ph type="title"/>
          </p:nvPr>
        </p:nvSpPr>
        <p:spPr>
          <a:xfrm>
            <a:off x="323088" y="26742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ct val="100000"/>
              <a:buFont typeface="Georgia"/>
              <a:buNone/>
            </a:pPr>
            <a:r>
              <a:rPr lang="en-US"/>
              <a:t>Constructing SLR Parsing Table </a:t>
            </a:r>
            <a:br>
              <a:rPr lang="en-US"/>
            </a:br>
            <a:r>
              <a:rPr lang="en-US" sz="1800"/>
              <a:t>(of an augumented grammar G′)</a:t>
            </a:r>
            <a:endParaRPr/>
          </a:p>
        </p:txBody>
      </p:sp>
      <p:sp>
        <p:nvSpPr>
          <p:cNvPr id="517" name="Google Shape;517;p28"/>
          <p:cNvSpPr txBox="1">
            <a:spLocks noGrp="1"/>
          </p:cNvSpPr>
          <p:nvPr>
            <p:ph type="body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5000"/>
              <a:buFont typeface="Georgia"/>
              <a:buAutoNum type="arabicPeriod"/>
            </a:pPr>
            <a:r>
              <a:rPr lang="en-US" sz="2600"/>
              <a:t>Construct the canonical collection of sets of LR(0) items  for G′. </a:t>
            </a:r>
            <a:r>
              <a:rPr lang="en-US" sz="2600" i="1"/>
              <a:t>i.e C←{I</a:t>
            </a:r>
            <a:r>
              <a:rPr lang="en-US" sz="2600" i="1" baseline="-25000"/>
              <a:t>0</a:t>
            </a:r>
            <a:r>
              <a:rPr lang="en-US" sz="2600" i="1"/>
              <a:t>,...,I</a:t>
            </a:r>
            <a:r>
              <a:rPr lang="en-US" sz="2600" i="1" baseline="-25000"/>
              <a:t>n</a:t>
            </a:r>
            <a:r>
              <a:rPr lang="en-US" sz="2600" i="1"/>
              <a:t>}</a:t>
            </a:r>
            <a:endParaRPr sz="2600" i="1"/>
          </a:p>
          <a:p>
            <a:pPr marL="457200" lvl="0" indent="-407273" algn="l" rtl="0">
              <a:lnSpc>
                <a:spcPct val="90000"/>
              </a:lnSpc>
              <a:spcBef>
                <a:spcPts val="185"/>
              </a:spcBef>
              <a:spcAft>
                <a:spcPts val="0"/>
              </a:spcAft>
              <a:buSzPct val="85000"/>
              <a:buFont typeface="Georgia"/>
              <a:buNone/>
            </a:pPr>
            <a:endParaRPr sz="1000"/>
          </a:p>
          <a:p>
            <a:pPr marL="457200" lvl="0" indent="-457200" algn="l" rtl="0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ct val="85000"/>
              <a:buFont typeface="Georgia"/>
              <a:buAutoNum type="arabicPeriod"/>
            </a:pPr>
            <a:r>
              <a:rPr lang="en-US" sz="2600"/>
              <a:t>Create the parsing action table as follows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70000"/>
              <a:buFont typeface="Georgia"/>
              <a:buChar char="•"/>
            </a:pPr>
            <a:r>
              <a:rPr lang="en-US" sz="2000"/>
              <a:t>If  a is a terminal, A→α.aβ in I</a:t>
            </a:r>
            <a:r>
              <a:rPr lang="en-US" sz="2000" baseline="-25000"/>
              <a:t>i </a:t>
            </a:r>
            <a:r>
              <a:rPr lang="en-US" sz="2000"/>
              <a:t> and </a:t>
            </a:r>
            <a:r>
              <a:rPr lang="en-US" sz="2000" i="1"/>
              <a:t>goto(I</a:t>
            </a:r>
            <a:r>
              <a:rPr lang="en-US" sz="2000" i="1" baseline="-25000"/>
              <a:t>i</a:t>
            </a:r>
            <a:r>
              <a:rPr lang="en-US" sz="2000" i="1"/>
              <a:t>,a)</a:t>
            </a:r>
            <a:r>
              <a:rPr lang="en-US" sz="2000"/>
              <a:t>=I</a:t>
            </a:r>
            <a:r>
              <a:rPr lang="en-US" sz="2000" baseline="-25000"/>
              <a:t>j</a:t>
            </a:r>
            <a:r>
              <a:rPr lang="en-US" sz="2000"/>
              <a:t>  then </a:t>
            </a:r>
            <a:r>
              <a:rPr lang="en-US" sz="2000" i="1"/>
              <a:t>action[i,a]</a:t>
            </a:r>
            <a:r>
              <a:rPr lang="en-US" sz="2000"/>
              <a:t> is  </a:t>
            </a:r>
            <a:r>
              <a:rPr lang="en-US" sz="2000" b="1" i="1"/>
              <a:t>shift j</a:t>
            </a:r>
            <a:r>
              <a:rPr lang="en-US" sz="2000" b="1"/>
              <a:t>.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70000"/>
              <a:buFont typeface="Georgia"/>
              <a:buChar char="•"/>
            </a:pPr>
            <a:r>
              <a:rPr lang="en-US" sz="2000"/>
              <a:t>If  A→α.  is in I</a:t>
            </a:r>
            <a:r>
              <a:rPr lang="en-US" sz="2000" baseline="-25000"/>
              <a:t>i </a:t>
            </a:r>
            <a:r>
              <a:rPr lang="en-US" sz="2000"/>
              <a:t>, then action[i,a] is  </a:t>
            </a:r>
            <a:r>
              <a:rPr lang="en-US" sz="2000" b="1" i="1"/>
              <a:t>reduce A→α</a:t>
            </a:r>
            <a:r>
              <a:rPr lang="en-US" sz="2000"/>
              <a:t>  for all a in FOLLOW(A)   where A≠S′.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70000"/>
              <a:buFont typeface="Georgia"/>
              <a:buChar char="•"/>
            </a:pPr>
            <a:r>
              <a:rPr lang="en-US" sz="2000"/>
              <a:t>If  S′→S.  is in I</a:t>
            </a:r>
            <a:r>
              <a:rPr lang="en-US" sz="2000" baseline="-25000"/>
              <a:t>i </a:t>
            </a:r>
            <a:r>
              <a:rPr lang="en-US" sz="2000"/>
              <a:t>, then action[i,$] is  </a:t>
            </a:r>
            <a:r>
              <a:rPr lang="en-US" sz="2000" b="1" i="1"/>
              <a:t>accept</a:t>
            </a:r>
            <a:r>
              <a:rPr lang="en-US" sz="2000"/>
              <a:t>.</a:t>
            </a:r>
            <a:endParaRPr/>
          </a:p>
          <a:p>
            <a:pPr marL="457200" lvl="0" indent="-407273" algn="l" rtl="0">
              <a:lnSpc>
                <a:spcPct val="90000"/>
              </a:lnSpc>
              <a:spcBef>
                <a:spcPts val="185"/>
              </a:spcBef>
              <a:spcAft>
                <a:spcPts val="0"/>
              </a:spcAft>
              <a:buSzPct val="85000"/>
              <a:buNone/>
            </a:pPr>
            <a:endParaRPr sz="1000"/>
          </a:p>
          <a:p>
            <a:pPr marL="457200" lvl="0" indent="-457227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SzPct val="85000"/>
              <a:buFont typeface="Georgia"/>
              <a:buAutoNum type="arabicPeriod"/>
            </a:pPr>
            <a:r>
              <a:rPr lang="en-US"/>
              <a:t>Create the parsing goto table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ct val="70000"/>
              <a:buFont typeface="Georgia"/>
              <a:buChar char="•"/>
            </a:pPr>
            <a:r>
              <a:rPr lang="en-US" sz="2000"/>
              <a:t>for all non-terminals A,  if goto(I</a:t>
            </a:r>
            <a:r>
              <a:rPr lang="en-US" sz="2000" baseline="-25000"/>
              <a:t>i</a:t>
            </a:r>
            <a:r>
              <a:rPr lang="en-US" sz="2000"/>
              <a:t>, A)=I</a:t>
            </a:r>
            <a:r>
              <a:rPr lang="en-US" sz="2000" baseline="-25000"/>
              <a:t>j</a:t>
            </a:r>
            <a:r>
              <a:rPr lang="en-US" sz="2000"/>
              <a:t>  then goto[i, A]=j</a:t>
            </a:r>
            <a:endParaRPr/>
          </a:p>
          <a:p>
            <a:pPr marL="457200" lvl="0" indent="-407273" algn="l" rtl="0">
              <a:lnSpc>
                <a:spcPct val="90000"/>
              </a:lnSpc>
              <a:spcBef>
                <a:spcPts val="185"/>
              </a:spcBef>
              <a:spcAft>
                <a:spcPts val="0"/>
              </a:spcAft>
              <a:buSzPct val="85000"/>
              <a:buNone/>
            </a:pPr>
            <a:endParaRPr sz="1000"/>
          </a:p>
          <a:p>
            <a:pPr marL="457200" lvl="0" indent="-457227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SzPct val="85000"/>
              <a:buFont typeface="Georgia"/>
              <a:buAutoNum type="arabicPeriod"/>
            </a:pPr>
            <a:r>
              <a:rPr lang="en-US"/>
              <a:t>All entries not defined by (2) and (3) are errors.</a:t>
            </a:r>
            <a:endParaRPr/>
          </a:p>
          <a:p>
            <a:pPr marL="457200" lvl="0" indent="-407273" algn="l" rtl="0">
              <a:lnSpc>
                <a:spcPct val="90000"/>
              </a:lnSpc>
              <a:spcBef>
                <a:spcPts val="185"/>
              </a:spcBef>
              <a:spcAft>
                <a:spcPts val="0"/>
              </a:spcAft>
              <a:buSzPct val="85000"/>
              <a:buFont typeface="Georgia"/>
              <a:buNone/>
            </a:pPr>
            <a:endParaRPr sz="1000"/>
          </a:p>
          <a:p>
            <a:pPr marL="457200" lvl="0" indent="-457227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SzPct val="85000"/>
              <a:buFont typeface="Georgia"/>
              <a:buAutoNum type="arabicPeriod"/>
            </a:pPr>
            <a:r>
              <a:rPr lang="en-US"/>
              <a:t>Initial state of the parser contains  S</a:t>
            </a:r>
            <a:r>
              <a:rPr lang="en-US" sz="2800"/>
              <a:t>′</a:t>
            </a:r>
            <a:r>
              <a:rPr lang="en-US"/>
              <a:t>→.S</a:t>
            </a:r>
            <a:endParaRPr/>
          </a:p>
        </p:txBody>
      </p:sp>
      <p:sp>
        <p:nvSpPr>
          <p:cNvPr id="518" name="Google Shape;518;p28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9"/>
          <p:cNvSpPr txBox="1">
            <a:spLocks noGrp="1"/>
          </p:cNvSpPr>
          <p:nvPr>
            <p:ph type="sldNum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  <p:sp>
        <p:nvSpPr>
          <p:cNvPr id="525" name="Google Shape;525;p29"/>
          <p:cNvSpPr txBox="1"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Parsing Tables of Expression Grammar</a:t>
            </a:r>
            <a:endParaRPr/>
          </a:p>
        </p:txBody>
      </p:sp>
      <p:graphicFrame>
        <p:nvGraphicFramePr>
          <p:cNvPr id="526" name="Google Shape;526;p29"/>
          <p:cNvGraphicFramePr/>
          <p:nvPr>
            <p:extLst>
              <p:ext uri="{D42A27DB-BD31-4B8C-83A1-F6EECF244321}">
                <p14:modId xmlns:p14="http://schemas.microsoft.com/office/powerpoint/2010/main" val="2156840914"/>
              </p:ext>
            </p:extLst>
          </p:nvPr>
        </p:nvGraphicFramePr>
        <p:xfrm>
          <a:off x="2209800" y="1645920"/>
          <a:ext cx="5368450" cy="5029330"/>
        </p:xfrm>
        <a:graphic>
          <a:graphicData uri="http://schemas.openxmlformats.org/drawingml/2006/table">
            <a:tbl>
              <a:tblPr>
                <a:noFill/>
                <a:tableStyleId>{EB44BB17-EA47-4F54-AE7B-380B9F717CB1}</a:tableStyleId>
              </a:tblPr>
              <a:tblGrid>
                <a:gridCol w="63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2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2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4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82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79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state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endParaRPr lang="en-US" sz="1800" b="1" i="0" u="none" strike="noStrike" cap="none" dirty="0">
                        <a:solidFill>
                          <a:schemeClr val="dk1"/>
                        </a:solidFill>
                        <a:latin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  <a:sym typeface="Times New Roman"/>
                        </a:rPr>
                        <a:t>id</a:t>
                      </a:r>
                      <a:endParaRPr dirty="0"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*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1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 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acc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s7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s4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s6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s11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s7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r1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r3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/>
                    </a:p>
                  </a:txBody>
                  <a:tcPr marL="84400" marR="8440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r5</a:t>
                      </a:r>
                      <a:endParaRPr/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4400" marR="8440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27" name="Google Shape;527;p29"/>
          <p:cNvSpPr txBox="1"/>
          <p:nvPr/>
        </p:nvSpPr>
        <p:spPr>
          <a:xfrm>
            <a:off x="2819400" y="1315328"/>
            <a:ext cx="1376363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Action Table</a:t>
            </a:r>
            <a:endParaRPr dirty="0"/>
          </a:p>
        </p:txBody>
      </p:sp>
      <p:sp>
        <p:nvSpPr>
          <p:cNvPr id="528" name="Google Shape;528;p29"/>
          <p:cNvSpPr txBox="1"/>
          <p:nvPr/>
        </p:nvSpPr>
        <p:spPr>
          <a:xfrm>
            <a:off x="6248663" y="1071738"/>
            <a:ext cx="1209675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Goto Table</a:t>
            </a:r>
            <a:endParaRPr dirty="0"/>
          </a:p>
        </p:txBody>
      </p:sp>
      <p:sp>
        <p:nvSpPr>
          <p:cNvPr id="529" name="Google Shape;529;p29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0"/>
          <p:cNvSpPr txBox="1">
            <a:spLocks noGrp="1"/>
          </p:cNvSpPr>
          <p:nvPr>
            <p:ph type="title"/>
          </p:nvPr>
        </p:nvSpPr>
        <p:spPr>
          <a:xfrm>
            <a:off x="304800" y="27432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535" name="Google Shape;535;p30"/>
          <p:cNvSpPr txBox="1">
            <a:spLocks noGrp="1"/>
          </p:cNvSpPr>
          <p:nvPr>
            <p:ph type="dt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11/28/2022</a:t>
            </a:r>
            <a:endParaRPr/>
          </a:p>
        </p:txBody>
      </p:sp>
      <p:sp>
        <p:nvSpPr>
          <p:cNvPr id="536" name="Google Shape;536;p30"/>
          <p:cNvSpPr txBox="1">
            <a:spLocks noGrp="1"/>
          </p:cNvSpPr>
          <p:nvPr>
            <p:ph type="sldNum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ivic">
  <a:themeElements>
    <a:clrScheme name="Civic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3246</Words>
  <Application>Microsoft Office PowerPoint</Application>
  <PresentationFormat>On-screen Show (4:3)</PresentationFormat>
  <Paragraphs>569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Courier New</vt:lpstr>
      <vt:lpstr>Georgia</vt:lpstr>
      <vt:lpstr>Noto Sans Symbols</vt:lpstr>
      <vt:lpstr>Times New Roman</vt:lpstr>
      <vt:lpstr>Civic</vt:lpstr>
      <vt:lpstr>Syntax Analysis</vt:lpstr>
      <vt:lpstr>Bottom-Up Parsing</vt:lpstr>
      <vt:lpstr>Bottom-Up Parsing</vt:lpstr>
      <vt:lpstr>Shift-Reduce Parsing</vt:lpstr>
      <vt:lpstr>Shift-Reduce Parsing -- Example</vt:lpstr>
      <vt:lpstr>Shift-Reduce Parsing -- Example</vt:lpstr>
      <vt:lpstr>Handle</vt:lpstr>
      <vt:lpstr>Handle Pruning</vt:lpstr>
      <vt:lpstr>A Shift-Reduce Parser</vt:lpstr>
      <vt:lpstr>A Shift-Reduce Parser</vt:lpstr>
      <vt:lpstr>Stack Implementation of  Shift-Reduce Parser</vt:lpstr>
      <vt:lpstr>A Stack Implementation of A Shift-Reduce Parser </vt:lpstr>
      <vt:lpstr>Conflicts During Shift-Reduce Parsing</vt:lpstr>
      <vt:lpstr>Shift-Reduce Parsers</vt:lpstr>
      <vt:lpstr>LR Parsing Algorithm</vt:lpstr>
      <vt:lpstr>LR Parsers</vt:lpstr>
      <vt:lpstr>A Configuration of LR Parsing Algorithm</vt:lpstr>
      <vt:lpstr>Actions of A LR-Parser</vt:lpstr>
      <vt:lpstr>Parsing Tables for Expression Grammar</vt:lpstr>
      <vt:lpstr>Actions of A (S)LR-Parser -- Example</vt:lpstr>
      <vt:lpstr>Constructing SLR Parsing Tables – LR(0) Item</vt:lpstr>
      <vt:lpstr>The Closure Operation</vt:lpstr>
      <vt:lpstr>The Closure Operation  -- Example</vt:lpstr>
      <vt:lpstr>Construction of The Canonical LR(0) Collection</vt:lpstr>
      <vt:lpstr>The Canonical LR(0) Collection -- Example</vt:lpstr>
      <vt:lpstr>Transition Diagram (DFA) of Goto Function</vt:lpstr>
      <vt:lpstr>Constructing SLR Parsing Table  (of an augumented grammar G′)</vt:lpstr>
      <vt:lpstr>Parsing Tables of Expression Grammar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K.M.Azharul Hasan</dc:creator>
  <cp:lastModifiedBy>Amartya durjoy</cp:lastModifiedBy>
  <cp:revision>1</cp:revision>
  <dcterms:created xsi:type="dcterms:W3CDTF">2014-01-28T05:18:18Z</dcterms:created>
  <dcterms:modified xsi:type="dcterms:W3CDTF">2025-06-06T09:45:15Z</dcterms:modified>
</cp:coreProperties>
</file>